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552" r:id="rId2"/>
    <p:sldId id="434" r:id="rId3"/>
    <p:sldId id="426" r:id="rId4"/>
    <p:sldId id="259" r:id="rId5"/>
    <p:sldId id="553" r:id="rId6"/>
    <p:sldId id="621" r:id="rId7"/>
    <p:sldId id="257" r:id="rId8"/>
    <p:sldId id="258" r:id="rId9"/>
    <p:sldId id="554" r:id="rId10"/>
    <p:sldId id="558" r:id="rId11"/>
    <p:sldId id="555" r:id="rId12"/>
    <p:sldId id="556" r:id="rId13"/>
    <p:sldId id="557" r:id="rId14"/>
    <p:sldId id="597" r:id="rId15"/>
    <p:sldId id="559" r:id="rId16"/>
    <p:sldId id="560" r:id="rId17"/>
    <p:sldId id="561" r:id="rId18"/>
    <p:sldId id="562" r:id="rId19"/>
    <p:sldId id="563" r:id="rId20"/>
    <p:sldId id="564" r:id="rId21"/>
    <p:sldId id="573" r:id="rId22"/>
    <p:sldId id="566" r:id="rId23"/>
    <p:sldId id="567" r:id="rId24"/>
    <p:sldId id="570" r:id="rId25"/>
    <p:sldId id="571" r:id="rId26"/>
    <p:sldId id="572" r:id="rId27"/>
    <p:sldId id="574" r:id="rId28"/>
    <p:sldId id="575" r:id="rId29"/>
    <p:sldId id="576" r:id="rId30"/>
    <p:sldId id="577" r:id="rId31"/>
    <p:sldId id="619" r:id="rId32"/>
    <p:sldId id="578" r:id="rId33"/>
    <p:sldId id="268" r:id="rId34"/>
    <p:sldId id="270" r:id="rId35"/>
    <p:sldId id="271" r:id="rId36"/>
    <p:sldId id="579" r:id="rId37"/>
    <p:sldId id="583" r:id="rId38"/>
    <p:sldId id="580" r:id="rId39"/>
    <p:sldId id="598" r:id="rId40"/>
    <p:sldId id="602" r:id="rId41"/>
    <p:sldId id="582" r:id="rId42"/>
    <p:sldId id="604" r:id="rId43"/>
    <p:sldId id="605" r:id="rId44"/>
    <p:sldId id="581" r:id="rId45"/>
    <p:sldId id="610" r:id="rId46"/>
    <p:sldId id="606" r:id="rId47"/>
    <p:sldId id="584" r:id="rId48"/>
    <p:sldId id="585" r:id="rId49"/>
    <p:sldId id="611" r:id="rId50"/>
    <p:sldId id="612" r:id="rId51"/>
    <p:sldId id="613" r:id="rId52"/>
    <p:sldId id="614" r:id="rId53"/>
    <p:sldId id="616" r:id="rId54"/>
    <p:sldId id="618" r:id="rId55"/>
    <p:sldId id="588" r:id="rId56"/>
    <p:sldId id="591" r:id="rId57"/>
    <p:sldId id="592" r:id="rId58"/>
    <p:sldId id="593" r:id="rId59"/>
    <p:sldId id="59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D6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4D1C-25AD-4D73-A029-84CCEAB0A0A5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297B2-A977-43F7-8365-183FE598D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9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97B2-A977-43F7-8365-183FE598D0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5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97B2-A977-43F7-8365-183FE598D06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15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97B2-A977-43F7-8365-183FE598D06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F92D-960F-4C1E-96D0-E44EF89F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60809-9D5B-46FA-8CBC-651051B18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076CB-4407-46F2-8FE0-70837CA8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B4C35-0201-4567-AE09-67BEBB1F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D22CC-A3C5-4A20-BC22-B89E845F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5312-408D-427E-81D4-9683F394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6C335-FF21-4231-B501-294129BB4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9A8A-B285-4510-9FF7-827D626A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FEBF0-EFE1-4D31-ADFC-DA51748D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9966D-B72C-463C-9ED8-D6C3F8EF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4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8399C-1C3E-43FA-8389-ECE865D6C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D6549-264A-4DB7-9ED8-2DAC39B80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34C0E-8DDC-4CE2-98EB-5B756070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CE7EE-F93B-4118-9AE0-CD56F8B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B804-055B-4306-8222-A60692DD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6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78F4-C7AB-40FF-9120-C33C68C4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3E06-57BC-4EE3-94E6-52CCBEE1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1D15A-43D0-45D1-9E21-BEB7BD4C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9CD6-94FF-4DE4-82F7-060FC099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E85C6-35BD-4F63-8A99-A7CA8577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1FF1-A388-440B-A6F2-69E2A5DA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73F-5BCF-430A-B156-A76992051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BD90-1C44-4807-9A7E-D958DEB2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A637D-9777-4430-936A-4DC76962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03326-5F9F-4C94-9768-15E9556A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0365-D47F-4FC6-9687-E432B50D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40DC-C0FB-4710-B2A2-0470BF1B3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C3555-B371-4CFF-B6C9-DA13D202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AF2D0-3F2C-4348-8EFD-5930F1A0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1F763-0B57-4B2D-B5E7-0006A259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BE2A6-EF75-4232-B251-20BDD1F9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6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472A-E2C1-49B3-BDEE-6467E6B2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831EA-D5A4-4D0A-B2E7-12ED3832C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E6F97-EC29-497B-9833-C92667EF7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37E39-4523-4262-BD6C-934A5C74C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A2E3D-6442-4437-A00D-483678C61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7E44D-BF66-43D5-A43A-BE229F5D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737EE-0845-421F-99BB-C0B469A4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5CB07-62AE-4779-816B-973061F6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A2D9-9A30-4D6C-A030-67240E76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4474B-7EBE-40B1-9804-5169A91A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07B71-32FD-431C-9437-582B2EC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D7515-76F6-4FF4-9D19-A24054A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2A4F7-0616-449A-B554-CBB9AB09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8F072-65AA-4EF3-B5B5-5B964E28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7A974-CBF7-4E8F-9BD4-F6DAABC4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530F-D787-47D2-A652-2409947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FCAB-EB02-47DB-8FFD-A1AECE53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5746A-57FA-4E2A-BB6C-3AD357725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F9937-C025-41F2-99A4-A8D103A7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CEC00-EEF3-44E3-A066-159F7D6A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2E74-4DB7-4F30-8685-AA2FAD63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9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A9B0-41CE-4ADB-B600-E4B326BD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8B0E3-3D6A-48A1-B846-858F7A3B5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7FE7D-A83B-48F8-A1D2-A866B194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539C3-659F-4AEF-96F9-79358D86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1C6A2-9562-4CF2-A231-5AFABE9A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58578-8102-4F59-8D26-8A96FC28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82128-E55D-4A16-BFD0-56B7EF66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5F12B-BFEB-4B54-ACE9-54546BDD7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7BBF-CA7E-4210-BD8A-7F8855963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1170A-8611-45F0-8559-C08DD6BA805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1817B-181A-455D-B5A0-4C1EF2AAC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F9C4F-34DC-4D89-A8D5-1D41AD8C4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DD8C4-E974-42BE-8298-A5E93469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3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nccl-tes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024604" y="2644656"/>
            <a:ext cx="11167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Parallelism &amp; Distributed 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8A4FE7-1121-4E1C-AE4A-439029263F0A}"/>
              </a:ext>
            </a:extLst>
          </p:cNvPr>
          <p:cNvSpPr/>
          <p:nvPr/>
        </p:nvSpPr>
        <p:spPr>
          <a:xfrm>
            <a:off x="10468258" y="6316768"/>
            <a:ext cx="172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 Van Nhiem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48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A6A031-6ABE-4292-8289-8428134A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01" y="1316850"/>
            <a:ext cx="8407429" cy="49439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D7E42E-7C5C-43A8-ABB2-FD0BC211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30"/>
            <a:ext cx="10515600" cy="6059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Python Data Generator</a:t>
            </a:r>
          </a:p>
        </p:txBody>
      </p:sp>
    </p:spTree>
    <p:extLst>
      <p:ext uri="{BB962C8B-B14F-4D97-AF65-F5344CB8AC3E}">
        <p14:creationId xmlns:p14="http://schemas.microsoft.com/office/powerpoint/2010/main" val="250378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78CE7-D05E-4B8A-94BD-B379BE09D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20" y="0"/>
            <a:ext cx="8725678" cy="674395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618DD-2F63-410A-B4F3-4DDA74795A0A}"/>
              </a:ext>
            </a:extLst>
          </p:cNvPr>
          <p:cNvSpPr/>
          <p:nvPr/>
        </p:nvSpPr>
        <p:spPr>
          <a:xfrm>
            <a:off x="234820" y="3592486"/>
            <a:ext cx="44771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How much of the step time is from actual device execution</a:t>
            </a:r>
          </a:p>
          <a:p>
            <a:r>
              <a:rPr lang="en-US" dirty="0"/>
              <a:t>2. The percentage of ops placed on device vs host</a:t>
            </a:r>
          </a:p>
          <a:p>
            <a:r>
              <a:rPr lang="en-US" dirty="0"/>
              <a:t>3. How many kernels use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Achieving optimal performance maximizing these numbers in all three cases</a:t>
            </a:r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1AA255-317B-4056-B228-CF1467F5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045"/>
            <a:ext cx="3107094" cy="76387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52D6"/>
                </a:solidFill>
              </a:rPr>
              <a:t>Tensorboard Profile View</a:t>
            </a:r>
          </a:p>
        </p:txBody>
      </p:sp>
    </p:spTree>
    <p:extLst>
      <p:ext uri="{BB962C8B-B14F-4D97-AF65-F5344CB8AC3E}">
        <p14:creationId xmlns:p14="http://schemas.microsoft.com/office/powerpoint/2010/main" val="120626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17DF0-19FB-4D17-8614-826A53FC9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0" b="13744"/>
          <a:stretch/>
        </p:blipFill>
        <p:spPr>
          <a:xfrm>
            <a:off x="3912636" y="0"/>
            <a:ext cx="8019119" cy="6658996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A640964-768F-44F2-B7BC-B33EC6F0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47" y="149289"/>
            <a:ext cx="4012165" cy="76387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52D6"/>
                </a:solidFill>
              </a:rPr>
              <a:t>Tensorboard Profile 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123CBE-D1B2-4510-81CB-DDAF07E429F1}"/>
              </a:ext>
            </a:extLst>
          </p:cNvPr>
          <p:cNvSpPr/>
          <p:nvPr/>
        </p:nvSpPr>
        <p:spPr>
          <a:xfrm>
            <a:off x="5346441" y="4618653"/>
            <a:ext cx="1418253" cy="20403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FF15-563F-4C66-BDAF-3A9D38FB5296}"/>
              </a:ext>
            </a:extLst>
          </p:cNvPr>
          <p:cNvSpPr txBox="1"/>
          <p:nvPr/>
        </p:nvSpPr>
        <p:spPr>
          <a:xfrm>
            <a:off x="475861" y="440404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Processing </a:t>
            </a:r>
            <a:r>
              <a:rPr lang="en-US" dirty="0"/>
              <a:t>Taking Huge a mount of time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1D583-7BDB-4E21-8F75-909090792EBC}"/>
              </a:ext>
            </a:extLst>
          </p:cNvPr>
          <p:cNvSpPr/>
          <p:nvPr/>
        </p:nvSpPr>
        <p:spPr>
          <a:xfrm>
            <a:off x="4655976" y="3032449"/>
            <a:ext cx="3965510" cy="4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250B1E-19D1-4083-946A-08FB5EF0567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47257" y="2967135"/>
            <a:ext cx="2108719" cy="30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BF584F-9EB6-45D0-BDF8-EFE49FB861CB}"/>
              </a:ext>
            </a:extLst>
          </p:cNvPr>
          <p:cNvSpPr txBox="1"/>
          <p:nvPr/>
        </p:nvSpPr>
        <p:spPr>
          <a:xfrm>
            <a:off x="260245" y="2149102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GPUs Executing </a:t>
            </a:r>
            <a:r>
              <a:rPr lang="en-US" dirty="0"/>
              <a:t>Taking Huge a mount of time </a:t>
            </a:r>
          </a:p>
        </p:txBody>
      </p:sp>
    </p:spTree>
    <p:extLst>
      <p:ext uri="{BB962C8B-B14F-4D97-AF65-F5344CB8AC3E}">
        <p14:creationId xmlns:p14="http://schemas.microsoft.com/office/powerpoint/2010/main" val="80731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71BF8-FF67-4067-83F7-C413BFAA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26" y="1198635"/>
            <a:ext cx="8297375" cy="51698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D9C22C-46D5-4E7A-949A-A762FFDA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30"/>
            <a:ext cx="10515600" cy="6059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Python Data Generator</a:t>
            </a:r>
          </a:p>
        </p:txBody>
      </p:sp>
    </p:spTree>
    <p:extLst>
      <p:ext uri="{BB962C8B-B14F-4D97-AF65-F5344CB8AC3E}">
        <p14:creationId xmlns:p14="http://schemas.microsoft.com/office/powerpoint/2010/main" val="412234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952292" y="3180833"/>
            <a:ext cx="8915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bg1"/>
                </a:solidFill>
              </a:rPr>
              <a:t>Optimization for Accelerate Data Parallelism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5583406" y="1522732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Calibri" panose="020F0502020204030204"/>
              </a:rPr>
              <a:t>2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38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45399B-FE1A-47E9-ABED-66087675A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050" y="1256456"/>
            <a:ext cx="454635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FE4EA-8A24-4532-AB23-9DAB84BD6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29" y="1867430"/>
            <a:ext cx="6451147" cy="354442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048DC968-6A79-4B21-B579-D73351D3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6" y="76491"/>
            <a:ext cx="10515600" cy="76387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52115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6F3FC50-0562-4A97-9F6B-987CBC51E751}"/>
              </a:ext>
            </a:extLst>
          </p:cNvPr>
          <p:cNvSpPr txBox="1">
            <a:spLocks/>
          </p:cNvSpPr>
          <p:nvPr/>
        </p:nvSpPr>
        <p:spPr>
          <a:xfrm>
            <a:off x="770164" y="822940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Data Parallelism Input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E2AEF-3A33-4138-8FD4-7764A256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75" y="2839940"/>
            <a:ext cx="3582178" cy="842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75361-B66D-450D-BEF6-105481CD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38" y="3082324"/>
            <a:ext cx="285750" cy="347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26845-43BA-4936-850F-DCBBECAB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75" y="3872494"/>
            <a:ext cx="3009900" cy="885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3E5C3-C300-4D67-8C32-2EBE1F47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53" y="4141574"/>
            <a:ext cx="285750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46188-9843-407C-B40D-4CD4421E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5" y="1853833"/>
            <a:ext cx="11654696" cy="37072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64DD38-AB37-42E9-8F92-0A21CC36A28A}"/>
              </a:ext>
            </a:extLst>
          </p:cNvPr>
          <p:cNvSpPr txBox="1">
            <a:spLocks/>
          </p:cNvSpPr>
          <p:nvPr/>
        </p:nvSpPr>
        <p:spPr>
          <a:xfrm>
            <a:off x="875903" y="337133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52D6"/>
                </a:solidFill>
              </a:rPr>
              <a:t>tf.data.Dataset</a:t>
            </a:r>
            <a:r>
              <a:rPr lang="en-US" dirty="0">
                <a:solidFill>
                  <a:srgbClr val="0052D6"/>
                </a:solidFill>
              </a:rPr>
              <a:t>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196399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B2C7F3-F5E2-4FA2-B9FA-1847E0D5C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57" y="1336124"/>
            <a:ext cx="11279086" cy="524195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17C638-F101-4A5E-9372-D120B40EDDC7}"/>
              </a:ext>
            </a:extLst>
          </p:cNvPr>
          <p:cNvSpPr txBox="1">
            <a:spLocks/>
          </p:cNvSpPr>
          <p:nvPr/>
        </p:nvSpPr>
        <p:spPr>
          <a:xfrm>
            <a:off x="875903" y="337133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52D6"/>
                </a:solidFill>
              </a:rPr>
              <a:t>tf.data.Dataset</a:t>
            </a:r>
            <a:r>
              <a:rPr lang="en-US" dirty="0">
                <a:solidFill>
                  <a:srgbClr val="0052D6"/>
                </a:solidFill>
              </a:rPr>
              <a:t>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278943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7EBE010-B124-4D4C-BB0D-5D2A46FF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94" y="1374936"/>
            <a:ext cx="9526952" cy="4682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24E24-2FE6-4AF7-8BB6-4A0FE9BE3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349247" y="5408904"/>
            <a:ext cx="7067550" cy="40957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7C8BB07-A6CB-4829-BB1F-EC7C93DE05AA}"/>
              </a:ext>
            </a:extLst>
          </p:cNvPr>
          <p:cNvSpPr txBox="1">
            <a:spLocks/>
          </p:cNvSpPr>
          <p:nvPr/>
        </p:nvSpPr>
        <p:spPr>
          <a:xfrm>
            <a:off x="875903" y="337133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52D6"/>
                </a:solidFill>
              </a:rPr>
              <a:t>tf.data.Dataset</a:t>
            </a:r>
            <a:r>
              <a:rPr lang="en-US" dirty="0">
                <a:solidFill>
                  <a:srgbClr val="0052D6"/>
                </a:solidFill>
              </a:rPr>
              <a:t>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221844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C24341-6F33-429A-AA16-B33C9FCD11A9}"/>
              </a:ext>
            </a:extLst>
          </p:cNvPr>
          <p:cNvSpPr txBox="1"/>
          <p:nvPr/>
        </p:nvSpPr>
        <p:spPr>
          <a:xfrm>
            <a:off x="1012056" y="2455596"/>
            <a:ext cx="468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Parallelism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A9844-6D6C-45B2-BFEB-6F7241638515}"/>
              </a:ext>
            </a:extLst>
          </p:cNvPr>
          <p:cNvSpPr txBox="1"/>
          <p:nvPr/>
        </p:nvSpPr>
        <p:spPr>
          <a:xfrm>
            <a:off x="6308345" y="2440655"/>
            <a:ext cx="580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 for Accelerate Data Parallelism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F31C9-C91B-413E-A92F-DD950274A6A0}"/>
              </a:ext>
            </a:extLst>
          </p:cNvPr>
          <p:cNvSpPr txBox="1"/>
          <p:nvPr/>
        </p:nvSpPr>
        <p:spPr>
          <a:xfrm>
            <a:off x="857615" y="4349340"/>
            <a:ext cx="545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453BB-5F29-4B3B-ABCE-6B22898AB58D}"/>
              </a:ext>
            </a:extLst>
          </p:cNvPr>
          <p:cNvSpPr txBox="1"/>
          <p:nvPr/>
        </p:nvSpPr>
        <p:spPr>
          <a:xfrm>
            <a:off x="550809" y="1768359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19314-478C-438A-B8B4-FCFA6D485664}"/>
              </a:ext>
            </a:extLst>
          </p:cNvPr>
          <p:cNvSpPr txBox="1"/>
          <p:nvPr/>
        </p:nvSpPr>
        <p:spPr>
          <a:xfrm>
            <a:off x="5886360" y="1657956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83EFE-37E1-4309-861A-26D89301A028}"/>
              </a:ext>
            </a:extLst>
          </p:cNvPr>
          <p:cNvSpPr txBox="1"/>
          <p:nvPr/>
        </p:nvSpPr>
        <p:spPr>
          <a:xfrm>
            <a:off x="550809" y="3573719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5098C4E-A75C-4C9F-ACA1-7C9F1B87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158713"/>
            <a:ext cx="10515600" cy="5006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52D6"/>
                </a:solidFill>
              </a:rPr>
              <a:t>Outline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39AB3-8BD5-4E7F-B64D-794AEA8BAA08}"/>
              </a:ext>
            </a:extLst>
          </p:cNvPr>
          <p:cNvSpPr txBox="1"/>
          <p:nvPr/>
        </p:nvSpPr>
        <p:spPr>
          <a:xfrm>
            <a:off x="5965164" y="4422023"/>
            <a:ext cx="649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 for Accelerate Distributed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315D3-45B5-48FF-B1B9-79BFEB83E24C}"/>
              </a:ext>
            </a:extLst>
          </p:cNvPr>
          <p:cNvSpPr txBox="1"/>
          <p:nvPr/>
        </p:nvSpPr>
        <p:spPr>
          <a:xfrm>
            <a:off x="5886360" y="3732446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CF1C0E-38EE-4768-A119-E15FCA7EC35F}"/>
              </a:ext>
            </a:extLst>
          </p:cNvPr>
          <p:cNvSpPr txBox="1"/>
          <p:nvPr/>
        </p:nvSpPr>
        <p:spPr>
          <a:xfrm>
            <a:off x="1225214" y="6034270"/>
            <a:ext cx="649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 -- Demo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15D70-0402-422C-94E3-326F2B22B9DA}"/>
              </a:ext>
            </a:extLst>
          </p:cNvPr>
          <p:cNvSpPr txBox="1"/>
          <p:nvPr/>
        </p:nvSpPr>
        <p:spPr>
          <a:xfrm>
            <a:off x="628560" y="5473643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52D6"/>
                </a:solidFill>
                <a:latin typeface="Calibri" panose="020F0502020204030204"/>
              </a:rPr>
              <a:t>5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83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85CD27-3A3E-4B21-96E9-ECD7A96D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2" y="1557710"/>
            <a:ext cx="10694437" cy="49351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84857C-DD46-4C06-9E58-3FD7F05E1B38}"/>
              </a:ext>
            </a:extLst>
          </p:cNvPr>
          <p:cNvSpPr txBox="1">
            <a:spLocks/>
          </p:cNvSpPr>
          <p:nvPr/>
        </p:nvSpPr>
        <p:spPr>
          <a:xfrm>
            <a:off x="875903" y="337133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52D6"/>
                </a:solidFill>
              </a:rPr>
              <a:t>tf.function</a:t>
            </a:r>
            <a:r>
              <a:rPr lang="en-US" dirty="0">
                <a:solidFill>
                  <a:srgbClr val="0052D6"/>
                </a:solidFill>
              </a:rPr>
              <a:t>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82881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16373-767E-473A-9053-2F4D6D2B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1" y="2673270"/>
            <a:ext cx="6092428" cy="2030809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58BCE349-248E-4E34-9DAF-0DE6E9ADE5F7}"/>
              </a:ext>
            </a:extLst>
          </p:cNvPr>
          <p:cNvSpPr txBox="1">
            <a:spLocks/>
          </p:cNvSpPr>
          <p:nvPr/>
        </p:nvSpPr>
        <p:spPr>
          <a:xfrm>
            <a:off x="875903" y="337133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276520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B3A3D8-B9BE-4FB4-94F6-15BA132B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039" y="1816294"/>
            <a:ext cx="8625922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A27ED-A9B2-4429-B1F1-A74A8A62E394}"/>
              </a:ext>
            </a:extLst>
          </p:cNvPr>
          <p:cNvSpPr txBox="1">
            <a:spLocks/>
          </p:cNvSpPr>
          <p:nvPr/>
        </p:nvSpPr>
        <p:spPr>
          <a:xfrm>
            <a:off x="910123" y="123144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Under Experiment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96598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E212D-0B35-4AA3-AC90-FE90D3480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008" y="1208493"/>
            <a:ext cx="9199984" cy="51461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73796FE-A493-4884-98D6-C2209DC92185}"/>
              </a:ext>
            </a:extLst>
          </p:cNvPr>
          <p:cNvSpPr txBox="1">
            <a:spLocks/>
          </p:cNvSpPr>
          <p:nvPr/>
        </p:nvSpPr>
        <p:spPr>
          <a:xfrm>
            <a:off x="910123" y="123144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Under Experiment Data Parallelism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1704082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952292" y="3180833"/>
            <a:ext cx="8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5583406" y="1522732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Calibri" panose="020F0502020204030204"/>
              </a:rPr>
              <a:t>3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21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0FD44-6ABD-4502-A964-0075B1A9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73" y="1536250"/>
            <a:ext cx="9961727" cy="44199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0E8DBF-ABCB-421E-B8B7-1B9F8E9FCF65}"/>
              </a:ext>
            </a:extLst>
          </p:cNvPr>
          <p:cNvSpPr txBox="1">
            <a:spLocks/>
          </p:cNvSpPr>
          <p:nvPr/>
        </p:nvSpPr>
        <p:spPr>
          <a:xfrm>
            <a:off x="910123" y="123144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Single Input-Output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337368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E5A3F72-9C3F-4511-9135-DA96A1F2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093" y="887023"/>
            <a:ext cx="8500014" cy="5545614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74A1E834-F498-4A5A-ADD7-47748A888336}"/>
              </a:ext>
            </a:extLst>
          </p:cNvPr>
          <p:cNvSpPr txBox="1">
            <a:spLocks/>
          </p:cNvSpPr>
          <p:nvPr/>
        </p:nvSpPr>
        <p:spPr>
          <a:xfrm>
            <a:off x="960923" y="-17217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Multiple Input-Output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308669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27EC7F6A-E603-4B15-B1C6-2687CB2E1F85}"/>
              </a:ext>
            </a:extLst>
          </p:cNvPr>
          <p:cNvSpPr txBox="1">
            <a:spLocks/>
          </p:cNvSpPr>
          <p:nvPr/>
        </p:nvSpPr>
        <p:spPr>
          <a:xfrm>
            <a:off x="910123" y="123144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vs Asynchronous Training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4B35D-775C-41E8-9ED3-4C07B1CC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4" y="1571625"/>
            <a:ext cx="9280071" cy="38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1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65115DD-452C-461A-8264-2FEE4F3B0FB9}"/>
              </a:ext>
            </a:extLst>
          </p:cNvPr>
          <p:cNvSpPr txBox="1">
            <a:spLocks/>
          </p:cNvSpPr>
          <p:nvPr/>
        </p:nvSpPr>
        <p:spPr>
          <a:xfrm>
            <a:off x="910123" y="160634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0E5F3-34E0-4F89-895D-EE12781A6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98" y="1358899"/>
            <a:ext cx="7080250" cy="51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C50CD-DE03-410D-A05A-C6EED450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84" y="5452225"/>
            <a:ext cx="813552" cy="1036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356DC-E08E-4242-9507-5204CD6B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16" y="5452225"/>
            <a:ext cx="813552" cy="1036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66A2-4FC7-40EB-AE8F-E82C2F92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36" y="5452225"/>
            <a:ext cx="813552" cy="10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E8C92-E90F-4592-935E-F974D32F4031}"/>
              </a:ext>
            </a:extLst>
          </p:cNvPr>
          <p:cNvSpPr txBox="1"/>
          <p:nvPr/>
        </p:nvSpPr>
        <p:spPr>
          <a:xfrm>
            <a:off x="3682904" y="6488668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DC1CD-3C51-4A4E-A153-CB6657748EFD}"/>
              </a:ext>
            </a:extLst>
          </p:cNvPr>
          <p:cNvSpPr txBox="1"/>
          <p:nvPr/>
        </p:nvSpPr>
        <p:spPr>
          <a:xfrm>
            <a:off x="6501650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B908D-796A-4FF7-B6C0-F6DA2CA5BCB1}"/>
              </a:ext>
            </a:extLst>
          </p:cNvPr>
          <p:cNvSpPr txBox="1"/>
          <p:nvPr/>
        </p:nvSpPr>
        <p:spPr>
          <a:xfrm>
            <a:off x="9413144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DF9BB9-02A1-4EB6-8476-5CAB2534706E}"/>
              </a:ext>
            </a:extLst>
          </p:cNvPr>
          <p:cNvSpPr/>
          <p:nvPr/>
        </p:nvSpPr>
        <p:spPr>
          <a:xfrm>
            <a:off x="3098800" y="1296945"/>
            <a:ext cx="1615440" cy="54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839332-3073-41CD-9EE5-E5DA2A9764E0}"/>
              </a:ext>
            </a:extLst>
          </p:cNvPr>
          <p:cNvSpPr/>
          <p:nvPr/>
        </p:nvSpPr>
        <p:spPr>
          <a:xfrm>
            <a:off x="6171826" y="1296945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F2C965-FA43-4B68-869A-36832D8775BD}"/>
              </a:ext>
            </a:extLst>
          </p:cNvPr>
          <p:cNvSpPr/>
          <p:nvPr/>
        </p:nvSpPr>
        <p:spPr>
          <a:xfrm>
            <a:off x="9012200" y="1296944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536E58-9403-4BFC-AF84-7AA1D4B8FD48}"/>
              </a:ext>
            </a:extLst>
          </p:cNvPr>
          <p:cNvSpPr/>
          <p:nvPr/>
        </p:nvSpPr>
        <p:spPr>
          <a:xfrm>
            <a:off x="9012200" y="2187771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7CB99F-E388-4F5A-B69C-56DC921ED670}"/>
              </a:ext>
            </a:extLst>
          </p:cNvPr>
          <p:cNvSpPr/>
          <p:nvPr/>
        </p:nvSpPr>
        <p:spPr>
          <a:xfrm>
            <a:off x="6220972" y="223190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8B2FA-C952-4A24-A0A6-F7CCDAC70950}"/>
              </a:ext>
            </a:extLst>
          </p:cNvPr>
          <p:cNvSpPr/>
          <p:nvPr/>
        </p:nvSpPr>
        <p:spPr>
          <a:xfrm>
            <a:off x="3098800" y="225094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C7DAD-4299-431C-81F2-04070BDB82D4}"/>
              </a:ext>
            </a:extLst>
          </p:cNvPr>
          <p:cNvCxnSpPr/>
          <p:nvPr/>
        </p:nvCxnSpPr>
        <p:spPr>
          <a:xfrm>
            <a:off x="2346960" y="1296944"/>
            <a:ext cx="0" cy="1649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089EDD-0E09-446A-A815-B0BA0E29841F}"/>
              </a:ext>
            </a:extLst>
          </p:cNvPr>
          <p:cNvCxnSpPr>
            <a:cxnSpLocks/>
          </p:cNvCxnSpPr>
          <p:nvPr/>
        </p:nvCxnSpPr>
        <p:spPr>
          <a:xfrm flipV="1">
            <a:off x="2275840" y="3946808"/>
            <a:ext cx="0" cy="1712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0C9E26-70CE-4E0E-AC2C-0726DE281766}"/>
              </a:ext>
            </a:extLst>
          </p:cNvPr>
          <p:cNvCxnSpPr>
            <a:cxnSpLocks/>
          </p:cNvCxnSpPr>
          <p:nvPr/>
        </p:nvCxnSpPr>
        <p:spPr>
          <a:xfrm flipV="1">
            <a:off x="2032000" y="3266671"/>
            <a:ext cx="9337040" cy="55649"/>
          </a:xfrm>
          <a:prstGeom prst="line">
            <a:avLst/>
          </a:prstGeom>
          <a:ln>
            <a:solidFill>
              <a:srgbClr val="74747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65AC92-19BA-40C8-A0B0-4FA0707FEF0E}"/>
              </a:ext>
            </a:extLst>
          </p:cNvPr>
          <p:cNvSpPr txBox="1"/>
          <p:nvPr/>
        </p:nvSpPr>
        <p:spPr>
          <a:xfrm>
            <a:off x="121920" y="4145280"/>
            <a:ext cx="18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52374-9588-462D-95C9-9BAD2AE40EC2}"/>
              </a:ext>
            </a:extLst>
          </p:cNvPr>
          <p:cNvSpPr txBox="1"/>
          <p:nvPr/>
        </p:nvSpPr>
        <p:spPr>
          <a:xfrm>
            <a:off x="74135" y="1604615"/>
            <a:ext cx="18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Path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C09CE49-099C-4AF7-89D1-DB9D0438D5B8}"/>
              </a:ext>
            </a:extLst>
          </p:cNvPr>
          <p:cNvSpPr/>
          <p:nvPr/>
        </p:nvSpPr>
        <p:spPr>
          <a:xfrm>
            <a:off x="3825144" y="721360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B8ABD5-2F4C-4A73-84D2-FEFBB9CE5EC8}"/>
              </a:ext>
            </a:extLst>
          </p:cNvPr>
          <p:cNvSpPr/>
          <p:nvPr/>
        </p:nvSpPr>
        <p:spPr>
          <a:xfrm>
            <a:off x="3098800" y="3789281"/>
            <a:ext cx="1615440" cy="548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65A5D1-18BE-4632-9464-558726517696}"/>
              </a:ext>
            </a:extLst>
          </p:cNvPr>
          <p:cNvSpPr/>
          <p:nvPr/>
        </p:nvSpPr>
        <p:spPr>
          <a:xfrm>
            <a:off x="6171826" y="3789281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D67973-7198-4880-B8EF-50FB9A1D54D6}"/>
              </a:ext>
            </a:extLst>
          </p:cNvPr>
          <p:cNvSpPr/>
          <p:nvPr/>
        </p:nvSpPr>
        <p:spPr>
          <a:xfrm>
            <a:off x="9012200" y="3789280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398166-D77E-439B-9356-FCA072A6C01D}"/>
              </a:ext>
            </a:extLst>
          </p:cNvPr>
          <p:cNvSpPr/>
          <p:nvPr/>
        </p:nvSpPr>
        <p:spPr>
          <a:xfrm>
            <a:off x="9012200" y="4680107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1CE594-0CDD-40B0-9BE7-5CF9FFFDF1E7}"/>
              </a:ext>
            </a:extLst>
          </p:cNvPr>
          <p:cNvSpPr/>
          <p:nvPr/>
        </p:nvSpPr>
        <p:spPr>
          <a:xfrm>
            <a:off x="6220972" y="472424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7F19021-EE12-44E1-839C-C6A263BCAF2D}"/>
              </a:ext>
            </a:extLst>
          </p:cNvPr>
          <p:cNvSpPr/>
          <p:nvPr/>
        </p:nvSpPr>
        <p:spPr>
          <a:xfrm>
            <a:off x="3098800" y="474328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88B9DA-0C38-4612-9436-3A96D19C319D}"/>
              </a:ext>
            </a:extLst>
          </p:cNvPr>
          <p:cNvCxnSpPr/>
          <p:nvPr/>
        </p:nvCxnSpPr>
        <p:spPr>
          <a:xfrm>
            <a:off x="4886960" y="394680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B7E347-0C66-47C6-B674-77CCECCF7277}"/>
              </a:ext>
            </a:extLst>
          </p:cNvPr>
          <p:cNvCxnSpPr/>
          <p:nvPr/>
        </p:nvCxnSpPr>
        <p:spPr>
          <a:xfrm>
            <a:off x="493776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FE2E2E-878D-4A1A-8029-9350D4FEE9AB}"/>
              </a:ext>
            </a:extLst>
          </p:cNvPr>
          <p:cNvCxnSpPr/>
          <p:nvPr/>
        </p:nvCxnSpPr>
        <p:spPr>
          <a:xfrm>
            <a:off x="794512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39399A8-7B15-4A50-979B-A333DF5B8C41}"/>
              </a:ext>
            </a:extLst>
          </p:cNvPr>
          <p:cNvCxnSpPr/>
          <p:nvPr/>
        </p:nvCxnSpPr>
        <p:spPr>
          <a:xfrm>
            <a:off x="7914640" y="401792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172826-0667-4D04-BF05-601D21856CF3}"/>
              </a:ext>
            </a:extLst>
          </p:cNvPr>
          <p:cNvSpPr txBox="1"/>
          <p:nvPr/>
        </p:nvSpPr>
        <p:spPr>
          <a:xfrm>
            <a:off x="4746623" y="4207978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ED79F0-CF8A-445A-9BC0-52E14BAC505A}"/>
              </a:ext>
            </a:extLst>
          </p:cNvPr>
          <p:cNvSpPr txBox="1"/>
          <p:nvPr/>
        </p:nvSpPr>
        <p:spPr>
          <a:xfrm>
            <a:off x="7721977" y="4197683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80115184-9FAB-4B30-8054-53727D343247}"/>
              </a:ext>
            </a:extLst>
          </p:cNvPr>
          <p:cNvSpPr/>
          <p:nvPr/>
        </p:nvSpPr>
        <p:spPr>
          <a:xfrm>
            <a:off x="6915622" y="736383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4B48925D-C76A-4C43-9C6D-8A500E5D8AD7}"/>
              </a:ext>
            </a:extLst>
          </p:cNvPr>
          <p:cNvSpPr/>
          <p:nvPr/>
        </p:nvSpPr>
        <p:spPr>
          <a:xfrm>
            <a:off x="9700396" y="726226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C0065118-35BD-4B50-B79F-371F35A1807F}"/>
              </a:ext>
            </a:extLst>
          </p:cNvPr>
          <p:cNvSpPr txBox="1">
            <a:spLocks/>
          </p:cNvSpPr>
          <p:nvPr/>
        </p:nvSpPr>
        <p:spPr>
          <a:xfrm>
            <a:off x="1364116" y="-154196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B4DF7-B163-4396-9611-3C29F67E70C1}"/>
              </a:ext>
            </a:extLst>
          </p:cNvPr>
          <p:cNvSpPr txBox="1"/>
          <p:nvPr/>
        </p:nvSpPr>
        <p:spPr>
          <a:xfrm>
            <a:off x="3997960" y="45591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A79E5-E09B-449A-BF93-47F58AC8C98A}"/>
              </a:ext>
            </a:extLst>
          </p:cNvPr>
          <p:cNvSpPr txBox="1"/>
          <p:nvPr/>
        </p:nvSpPr>
        <p:spPr>
          <a:xfrm>
            <a:off x="7212228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FE76C7-A9F2-4331-B266-FCB48275D465}"/>
              </a:ext>
            </a:extLst>
          </p:cNvPr>
          <p:cNvSpPr txBox="1"/>
          <p:nvPr/>
        </p:nvSpPr>
        <p:spPr>
          <a:xfrm>
            <a:off x="10066252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3</a:t>
            </a:r>
          </a:p>
        </p:txBody>
      </p:sp>
    </p:spTree>
    <p:extLst>
      <p:ext uri="{BB962C8B-B14F-4D97-AF65-F5344CB8AC3E}">
        <p14:creationId xmlns:p14="http://schemas.microsoft.com/office/powerpoint/2010/main" val="90545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952292" y="3180833"/>
            <a:ext cx="8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Parallelism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5583406" y="1522732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0291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D306AD1-7FC1-4627-AF8D-48903BB25AB9}"/>
              </a:ext>
            </a:extLst>
          </p:cNvPr>
          <p:cNvSpPr txBox="1">
            <a:spLocks/>
          </p:cNvSpPr>
          <p:nvPr/>
        </p:nvSpPr>
        <p:spPr>
          <a:xfrm>
            <a:off x="838200" y="477520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60FFFE-F5BE-4282-9561-E57AA05C3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199" y="2225248"/>
            <a:ext cx="8498561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9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FFC51-8C04-41E4-9C19-F428B35C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62" y="1310718"/>
            <a:ext cx="8651347" cy="5182157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71CFF92-3308-491B-9D4D-1F098FCBE217}"/>
              </a:ext>
            </a:extLst>
          </p:cNvPr>
          <p:cNvSpPr txBox="1">
            <a:spLocks/>
          </p:cNvSpPr>
          <p:nvPr/>
        </p:nvSpPr>
        <p:spPr>
          <a:xfrm>
            <a:off x="803735" y="0"/>
            <a:ext cx="10515600" cy="128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For One Node Multi-GPUs</a:t>
            </a:r>
          </a:p>
        </p:txBody>
      </p:sp>
    </p:spTree>
    <p:extLst>
      <p:ext uri="{BB962C8B-B14F-4D97-AF65-F5344CB8AC3E}">
        <p14:creationId xmlns:p14="http://schemas.microsoft.com/office/powerpoint/2010/main" val="368932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20CC4-380D-4687-B0C4-EC30AD7E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832"/>
            <a:ext cx="10551232" cy="22103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335DA26-721D-4A57-8542-96D250996232}"/>
              </a:ext>
            </a:extLst>
          </p:cNvPr>
          <p:cNvSpPr txBox="1">
            <a:spLocks/>
          </p:cNvSpPr>
          <p:nvPr/>
        </p:nvSpPr>
        <p:spPr>
          <a:xfrm>
            <a:off x="873832" y="326600"/>
            <a:ext cx="10515600" cy="128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For One Node Multi-GPUs</a:t>
            </a:r>
          </a:p>
        </p:txBody>
      </p:sp>
    </p:spTree>
    <p:extLst>
      <p:ext uri="{BB962C8B-B14F-4D97-AF65-F5344CB8AC3E}">
        <p14:creationId xmlns:p14="http://schemas.microsoft.com/office/powerpoint/2010/main" val="37334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87272-5D8B-47ED-A57D-3A1B58F2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27" y="1350591"/>
            <a:ext cx="8823650" cy="513625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635C6F3-9829-419A-95C3-5A9489198C3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180592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 (1Node-Multi-GPUs)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4C36F-7154-4ED5-9159-05A729C139AF}"/>
              </a:ext>
            </a:extLst>
          </p:cNvPr>
          <p:cNvSpPr txBox="1"/>
          <p:nvPr/>
        </p:nvSpPr>
        <p:spPr>
          <a:xfrm>
            <a:off x="0" y="2137332"/>
            <a:ext cx="285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splitting to many small batches cross --GPUs</a:t>
            </a:r>
          </a:p>
        </p:txBody>
      </p:sp>
    </p:spTree>
    <p:extLst>
      <p:ext uri="{BB962C8B-B14F-4D97-AF65-F5344CB8AC3E}">
        <p14:creationId xmlns:p14="http://schemas.microsoft.com/office/powerpoint/2010/main" val="650809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7F469-18B3-4C16-B983-A889688F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25" y="1290320"/>
            <a:ext cx="9124256" cy="5098849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1119962-22D7-4A6C-B132-110D8CCB30B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180592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 (1Node-Multi-GPUs)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6AFA3-FC8B-4604-A459-BF785738BF4B}"/>
              </a:ext>
            </a:extLst>
          </p:cNvPr>
          <p:cNvSpPr txBox="1"/>
          <p:nvPr/>
        </p:nvSpPr>
        <p:spPr>
          <a:xfrm>
            <a:off x="113466" y="2371012"/>
            <a:ext cx="285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average Loss across multi-GPUs</a:t>
            </a:r>
          </a:p>
        </p:txBody>
      </p:sp>
    </p:spTree>
    <p:extLst>
      <p:ext uri="{BB962C8B-B14F-4D97-AF65-F5344CB8AC3E}">
        <p14:creationId xmlns:p14="http://schemas.microsoft.com/office/powerpoint/2010/main" val="4101450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F25BE-CE4B-41B3-B946-4D870482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56" y="1437841"/>
            <a:ext cx="9364824" cy="5265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7ED499-DE51-407F-9F27-9DB548880F77}"/>
              </a:ext>
            </a:extLst>
          </p:cNvPr>
          <p:cNvSpPr txBox="1"/>
          <p:nvPr/>
        </p:nvSpPr>
        <p:spPr>
          <a:xfrm>
            <a:off x="0" y="2137332"/>
            <a:ext cx="2854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Replica strategy in Multiple machine </a:t>
            </a:r>
            <a:r>
              <a:rPr lang="en-US" sz="2400" dirty="0">
                <a:sym typeface="Wingdings" panose="05000000000000000000" pitchFamily="2" charset="2"/>
              </a:rPr>
              <a:t> Computation replicate (training steps)</a:t>
            </a:r>
            <a:endParaRPr lang="en-US" sz="24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F6EE3-A256-4C5F-AF88-D21AC6F6025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1805920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 (1Node-Multi-GPUs)</a:t>
            </a:r>
          </a:p>
        </p:txBody>
      </p:sp>
    </p:spTree>
    <p:extLst>
      <p:ext uri="{BB962C8B-B14F-4D97-AF65-F5344CB8AC3E}">
        <p14:creationId xmlns:p14="http://schemas.microsoft.com/office/powerpoint/2010/main" val="3326119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A63018B8-EA3F-48D4-8DC7-18B287BB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79" y="1280159"/>
            <a:ext cx="7735747" cy="50469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3E4910-B65B-4663-A370-42E9B41DD9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8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 For Multi Nodes Multi-GPUs</a:t>
            </a:r>
          </a:p>
        </p:txBody>
      </p:sp>
    </p:spTree>
    <p:extLst>
      <p:ext uri="{BB962C8B-B14F-4D97-AF65-F5344CB8AC3E}">
        <p14:creationId xmlns:p14="http://schemas.microsoft.com/office/powerpoint/2010/main" val="3836830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D306AD1-7FC1-4627-AF8D-48903BB25AB9}"/>
              </a:ext>
            </a:extLst>
          </p:cNvPr>
          <p:cNvSpPr txBox="1">
            <a:spLocks/>
          </p:cNvSpPr>
          <p:nvPr/>
        </p:nvSpPr>
        <p:spPr>
          <a:xfrm>
            <a:off x="838200" y="477520"/>
            <a:ext cx="1051560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For Multi-Nodes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60FFFE-F5BE-4282-9561-E57AA05C3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599" y="2404220"/>
            <a:ext cx="8498561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5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DFE1-EC62-44C6-975B-5B74976B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84" y="115065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Inherence from </a:t>
            </a:r>
            <a:r>
              <a:rPr lang="en-US" sz="2400" b="1" dirty="0" err="1"/>
              <a:t>MirroredStrategy</a:t>
            </a:r>
            <a:r>
              <a:rPr lang="en-US" sz="2400" b="1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40817-D85A-4BF9-8F74-C4C1094D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4" y="2323816"/>
            <a:ext cx="10551232" cy="221036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2C7FF86-2F7C-43A8-90B2-EC2694A3BCDB}"/>
              </a:ext>
            </a:extLst>
          </p:cNvPr>
          <p:cNvSpPr txBox="1">
            <a:spLocks/>
          </p:cNvSpPr>
          <p:nvPr/>
        </p:nvSpPr>
        <p:spPr>
          <a:xfrm>
            <a:off x="0" y="65339"/>
            <a:ext cx="12192000" cy="69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52D6"/>
                </a:solidFill>
              </a:rPr>
              <a:t>Synchronous Training Pipeline For Multi Nodes Multi-GPUs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35C83-D263-40A2-A319-2A0F26D5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2" y="4996146"/>
            <a:ext cx="6515205" cy="8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4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952292" y="3180833"/>
            <a:ext cx="8915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 for Accelerate Distributed Training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5583406" y="1522732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Calibri" panose="020F0502020204030204"/>
              </a:rPr>
              <a:t>4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96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5896-285A-40F4-AF3F-592F323E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Why Do We Need Data Parallelism?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DF555-2173-43DF-8522-F3387B530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29" y="1485414"/>
            <a:ext cx="8857941" cy="4428971"/>
          </a:xfrm>
        </p:spPr>
      </p:pic>
    </p:spTree>
    <p:extLst>
      <p:ext uri="{BB962C8B-B14F-4D97-AF65-F5344CB8AC3E}">
        <p14:creationId xmlns:p14="http://schemas.microsoft.com/office/powerpoint/2010/main" val="1898259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C50CD-DE03-410D-A05A-C6EED450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84" y="5452225"/>
            <a:ext cx="813552" cy="1036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356DC-E08E-4242-9507-5204CD6B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16" y="5452225"/>
            <a:ext cx="813552" cy="1036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66A2-4FC7-40EB-AE8F-E82C2F92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36" y="5452225"/>
            <a:ext cx="813552" cy="10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E8C92-E90F-4592-935E-F974D32F4031}"/>
              </a:ext>
            </a:extLst>
          </p:cNvPr>
          <p:cNvSpPr txBox="1"/>
          <p:nvPr/>
        </p:nvSpPr>
        <p:spPr>
          <a:xfrm>
            <a:off x="3682904" y="6488668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DC1CD-3C51-4A4E-A153-CB6657748EFD}"/>
              </a:ext>
            </a:extLst>
          </p:cNvPr>
          <p:cNvSpPr txBox="1"/>
          <p:nvPr/>
        </p:nvSpPr>
        <p:spPr>
          <a:xfrm>
            <a:off x="6501650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B908D-796A-4FF7-B6C0-F6DA2CA5BCB1}"/>
              </a:ext>
            </a:extLst>
          </p:cNvPr>
          <p:cNvSpPr txBox="1"/>
          <p:nvPr/>
        </p:nvSpPr>
        <p:spPr>
          <a:xfrm>
            <a:off x="9413144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DF9BB9-02A1-4EB6-8476-5CAB2534706E}"/>
              </a:ext>
            </a:extLst>
          </p:cNvPr>
          <p:cNvSpPr/>
          <p:nvPr/>
        </p:nvSpPr>
        <p:spPr>
          <a:xfrm>
            <a:off x="3098800" y="1296945"/>
            <a:ext cx="1615440" cy="54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839332-3073-41CD-9EE5-E5DA2A9764E0}"/>
              </a:ext>
            </a:extLst>
          </p:cNvPr>
          <p:cNvSpPr/>
          <p:nvPr/>
        </p:nvSpPr>
        <p:spPr>
          <a:xfrm>
            <a:off x="6171826" y="1296945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F2C965-FA43-4B68-869A-36832D8775BD}"/>
              </a:ext>
            </a:extLst>
          </p:cNvPr>
          <p:cNvSpPr/>
          <p:nvPr/>
        </p:nvSpPr>
        <p:spPr>
          <a:xfrm>
            <a:off x="9012200" y="1296944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536E58-9403-4BFC-AF84-7AA1D4B8FD48}"/>
              </a:ext>
            </a:extLst>
          </p:cNvPr>
          <p:cNvSpPr/>
          <p:nvPr/>
        </p:nvSpPr>
        <p:spPr>
          <a:xfrm>
            <a:off x="9012200" y="2187771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7CB99F-E388-4F5A-B69C-56DC921ED670}"/>
              </a:ext>
            </a:extLst>
          </p:cNvPr>
          <p:cNvSpPr/>
          <p:nvPr/>
        </p:nvSpPr>
        <p:spPr>
          <a:xfrm>
            <a:off x="6220972" y="223190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8B2FA-C952-4A24-A0A6-F7CCDAC70950}"/>
              </a:ext>
            </a:extLst>
          </p:cNvPr>
          <p:cNvSpPr/>
          <p:nvPr/>
        </p:nvSpPr>
        <p:spPr>
          <a:xfrm>
            <a:off x="3098800" y="225094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C7DAD-4299-431C-81F2-04070BDB82D4}"/>
              </a:ext>
            </a:extLst>
          </p:cNvPr>
          <p:cNvCxnSpPr/>
          <p:nvPr/>
        </p:nvCxnSpPr>
        <p:spPr>
          <a:xfrm>
            <a:off x="2346960" y="1296944"/>
            <a:ext cx="0" cy="1649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089EDD-0E09-446A-A815-B0BA0E29841F}"/>
              </a:ext>
            </a:extLst>
          </p:cNvPr>
          <p:cNvCxnSpPr>
            <a:cxnSpLocks/>
          </p:cNvCxnSpPr>
          <p:nvPr/>
        </p:nvCxnSpPr>
        <p:spPr>
          <a:xfrm flipV="1">
            <a:off x="2275840" y="3946808"/>
            <a:ext cx="0" cy="1712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0C9E26-70CE-4E0E-AC2C-0726DE281766}"/>
              </a:ext>
            </a:extLst>
          </p:cNvPr>
          <p:cNvCxnSpPr>
            <a:cxnSpLocks/>
          </p:cNvCxnSpPr>
          <p:nvPr/>
        </p:nvCxnSpPr>
        <p:spPr>
          <a:xfrm flipV="1">
            <a:off x="2032000" y="3266671"/>
            <a:ext cx="9337040" cy="55649"/>
          </a:xfrm>
          <a:prstGeom prst="line">
            <a:avLst/>
          </a:prstGeom>
          <a:ln>
            <a:solidFill>
              <a:srgbClr val="74747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65AC92-19BA-40C8-A0B0-4FA0707FEF0E}"/>
              </a:ext>
            </a:extLst>
          </p:cNvPr>
          <p:cNvSpPr txBox="1"/>
          <p:nvPr/>
        </p:nvSpPr>
        <p:spPr>
          <a:xfrm>
            <a:off x="121920" y="4145280"/>
            <a:ext cx="18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52374-9588-462D-95C9-9BAD2AE40EC2}"/>
              </a:ext>
            </a:extLst>
          </p:cNvPr>
          <p:cNvSpPr txBox="1"/>
          <p:nvPr/>
        </p:nvSpPr>
        <p:spPr>
          <a:xfrm>
            <a:off x="74135" y="1604615"/>
            <a:ext cx="18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Path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C09CE49-099C-4AF7-89D1-DB9D0438D5B8}"/>
              </a:ext>
            </a:extLst>
          </p:cNvPr>
          <p:cNvSpPr/>
          <p:nvPr/>
        </p:nvSpPr>
        <p:spPr>
          <a:xfrm>
            <a:off x="3825144" y="721360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B8ABD5-2F4C-4A73-84D2-FEFBB9CE5EC8}"/>
              </a:ext>
            </a:extLst>
          </p:cNvPr>
          <p:cNvSpPr/>
          <p:nvPr/>
        </p:nvSpPr>
        <p:spPr>
          <a:xfrm>
            <a:off x="3098800" y="3789281"/>
            <a:ext cx="1615440" cy="548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65A5D1-18BE-4632-9464-558726517696}"/>
              </a:ext>
            </a:extLst>
          </p:cNvPr>
          <p:cNvSpPr/>
          <p:nvPr/>
        </p:nvSpPr>
        <p:spPr>
          <a:xfrm>
            <a:off x="6171826" y="3789281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D67973-7198-4880-B8EF-50FB9A1D54D6}"/>
              </a:ext>
            </a:extLst>
          </p:cNvPr>
          <p:cNvSpPr/>
          <p:nvPr/>
        </p:nvSpPr>
        <p:spPr>
          <a:xfrm>
            <a:off x="9012200" y="3789280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398166-D77E-439B-9356-FCA072A6C01D}"/>
              </a:ext>
            </a:extLst>
          </p:cNvPr>
          <p:cNvSpPr/>
          <p:nvPr/>
        </p:nvSpPr>
        <p:spPr>
          <a:xfrm>
            <a:off x="9012200" y="4680107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1CE594-0CDD-40B0-9BE7-5CF9FFFDF1E7}"/>
              </a:ext>
            </a:extLst>
          </p:cNvPr>
          <p:cNvSpPr/>
          <p:nvPr/>
        </p:nvSpPr>
        <p:spPr>
          <a:xfrm>
            <a:off x="6220972" y="472424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7F19021-EE12-44E1-839C-C6A263BCAF2D}"/>
              </a:ext>
            </a:extLst>
          </p:cNvPr>
          <p:cNvSpPr/>
          <p:nvPr/>
        </p:nvSpPr>
        <p:spPr>
          <a:xfrm>
            <a:off x="3098800" y="474328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88B9DA-0C38-4612-9436-3A96D19C319D}"/>
              </a:ext>
            </a:extLst>
          </p:cNvPr>
          <p:cNvCxnSpPr/>
          <p:nvPr/>
        </p:nvCxnSpPr>
        <p:spPr>
          <a:xfrm>
            <a:off x="4886960" y="394680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B7E347-0C66-47C6-B674-77CCECCF7277}"/>
              </a:ext>
            </a:extLst>
          </p:cNvPr>
          <p:cNvCxnSpPr/>
          <p:nvPr/>
        </p:nvCxnSpPr>
        <p:spPr>
          <a:xfrm>
            <a:off x="493776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FE2E2E-878D-4A1A-8029-9350D4FEE9AB}"/>
              </a:ext>
            </a:extLst>
          </p:cNvPr>
          <p:cNvCxnSpPr/>
          <p:nvPr/>
        </p:nvCxnSpPr>
        <p:spPr>
          <a:xfrm>
            <a:off x="794512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39399A8-7B15-4A50-979B-A333DF5B8C41}"/>
              </a:ext>
            </a:extLst>
          </p:cNvPr>
          <p:cNvCxnSpPr/>
          <p:nvPr/>
        </p:nvCxnSpPr>
        <p:spPr>
          <a:xfrm>
            <a:off x="7914640" y="401792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172826-0667-4D04-BF05-601D21856CF3}"/>
              </a:ext>
            </a:extLst>
          </p:cNvPr>
          <p:cNvSpPr txBox="1"/>
          <p:nvPr/>
        </p:nvSpPr>
        <p:spPr>
          <a:xfrm>
            <a:off x="4746623" y="4207978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ED79F0-CF8A-445A-9BC0-52E14BAC505A}"/>
              </a:ext>
            </a:extLst>
          </p:cNvPr>
          <p:cNvSpPr txBox="1"/>
          <p:nvPr/>
        </p:nvSpPr>
        <p:spPr>
          <a:xfrm>
            <a:off x="7721977" y="4197683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80115184-9FAB-4B30-8054-53727D343247}"/>
              </a:ext>
            </a:extLst>
          </p:cNvPr>
          <p:cNvSpPr/>
          <p:nvPr/>
        </p:nvSpPr>
        <p:spPr>
          <a:xfrm>
            <a:off x="6915622" y="736383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4B48925D-C76A-4C43-9C6D-8A500E5D8AD7}"/>
              </a:ext>
            </a:extLst>
          </p:cNvPr>
          <p:cNvSpPr/>
          <p:nvPr/>
        </p:nvSpPr>
        <p:spPr>
          <a:xfrm>
            <a:off x="9700396" y="726226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C0065118-35BD-4B50-B79F-371F35A1807F}"/>
              </a:ext>
            </a:extLst>
          </p:cNvPr>
          <p:cNvSpPr txBox="1">
            <a:spLocks/>
          </p:cNvSpPr>
          <p:nvPr/>
        </p:nvSpPr>
        <p:spPr>
          <a:xfrm>
            <a:off x="1364116" y="-154196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B4DF7-B163-4396-9611-3C29F67E70C1}"/>
              </a:ext>
            </a:extLst>
          </p:cNvPr>
          <p:cNvSpPr txBox="1"/>
          <p:nvPr/>
        </p:nvSpPr>
        <p:spPr>
          <a:xfrm>
            <a:off x="3997960" y="45591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A79E5-E09B-449A-BF93-47F58AC8C98A}"/>
              </a:ext>
            </a:extLst>
          </p:cNvPr>
          <p:cNvSpPr txBox="1"/>
          <p:nvPr/>
        </p:nvSpPr>
        <p:spPr>
          <a:xfrm>
            <a:off x="7212228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FE76C7-A9F2-4331-B266-FCB48275D465}"/>
              </a:ext>
            </a:extLst>
          </p:cNvPr>
          <p:cNvSpPr txBox="1"/>
          <p:nvPr/>
        </p:nvSpPr>
        <p:spPr>
          <a:xfrm>
            <a:off x="10066252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3</a:t>
            </a:r>
          </a:p>
        </p:txBody>
      </p:sp>
    </p:spTree>
    <p:extLst>
      <p:ext uri="{BB962C8B-B14F-4D97-AF65-F5344CB8AC3E}">
        <p14:creationId xmlns:p14="http://schemas.microsoft.com/office/powerpoint/2010/main" val="1016597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Synchronous Training For 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A61D-44E6-45A3-9783-B03868D155FA}"/>
              </a:ext>
            </a:extLst>
          </p:cNvPr>
          <p:cNvSpPr txBox="1"/>
          <p:nvPr/>
        </p:nvSpPr>
        <p:spPr>
          <a:xfrm>
            <a:off x="467360" y="1706880"/>
            <a:ext cx="11582400" cy="378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800" b="1" dirty="0"/>
              <a:t>Three Strategies</a:t>
            </a:r>
          </a:p>
          <a:p>
            <a:pPr>
              <a:lnSpc>
                <a:spcPct val="250000"/>
              </a:lnSpc>
            </a:pPr>
            <a:r>
              <a:rPr lang="en-US" sz="2400" dirty="0"/>
              <a:t>+ Gradient </a:t>
            </a:r>
            <a:r>
              <a:rPr lang="en-US" sz="2400" dirty="0" err="1"/>
              <a:t>AllReduce</a:t>
            </a:r>
            <a:r>
              <a:rPr lang="en-US" sz="2400" dirty="0"/>
              <a:t> (NCCL) Tuning (Boosting in Gradient Aggregate in Multi-Workers)</a:t>
            </a:r>
          </a:p>
          <a:p>
            <a:pPr>
              <a:lnSpc>
                <a:spcPct val="250000"/>
              </a:lnSpc>
            </a:pPr>
            <a:r>
              <a:rPr lang="en-US" sz="2400" dirty="0"/>
              <a:t>+ Using Mix Precision for Training (FP16 –FP32) </a:t>
            </a:r>
          </a:p>
          <a:p>
            <a:pPr>
              <a:lnSpc>
                <a:spcPct val="250000"/>
              </a:lnSpc>
            </a:pPr>
            <a:r>
              <a:rPr lang="en-US" sz="2400" dirty="0"/>
              <a:t> + Overlapping Gradient </a:t>
            </a:r>
            <a:r>
              <a:rPr lang="en-US" sz="2400" dirty="0" err="1"/>
              <a:t>Allreduce</a:t>
            </a:r>
            <a:r>
              <a:rPr lang="en-US" sz="2400" dirty="0"/>
              <a:t> with Backprop computation</a:t>
            </a:r>
          </a:p>
        </p:txBody>
      </p:sp>
    </p:spTree>
    <p:extLst>
      <p:ext uri="{BB962C8B-B14F-4D97-AF65-F5344CB8AC3E}">
        <p14:creationId xmlns:p14="http://schemas.microsoft.com/office/powerpoint/2010/main" val="253968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AE7970B-FE44-4445-A2E5-53D58721B863}"/>
              </a:ext>
            </a:extLst>
          </p:cNvPr>
          <p:cNvSpPr txBox="1">
            <a:spLocks/>
          </p:cNvSpPr>
          <p:nvPr/>
        </p:nvSpPr>
        <p:spPr>
          <a:xfrm>
            <a:off x="0" y="1062044"/>
            <a:ext cx="12126897" cy="437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Multi-Nodes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NCCL Throughput </a:t>
            </a:r>
          </a:p>
        </p:txBody>
      </p:sp>
    </p:spTree>
    <p:extLst>
      <p:ext uri="{BB962C8B-B14F-4D97-AF65-F5344CB8AC3E}">
        <p14:creationId xmlns:p14="http://schemas.microsoft.com/office/powerpoint/2010/main" val="428275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35B7C-6A6E-4BFC-991D-F3FA74BBD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504" y="1246805"/>
            <a:ext cx="7782343" cy="4637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07E64C-30A4-4F43-B710-2AD3B7083028}"/>
              </a:ext>
            </a:extLst>
          </p:cNvPr>
          <p:cNvSpPr/>
          <p:nvPr/>
        </p:nvSpPr>
        <p:spPr>
          <a:xfrm>
            <a:off x="6750168" y="6104154"/>
            <a:ext cx="36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https://github.com/nvidia/nccl-tests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4EB59-87A0-459B-9D5F-E481CA257436}"/>
              </a:ext>
            </a:extLst>
          </p:cNvPr>
          <p:cNvSpPr txBox="1"/>
          <p:nvPr/>
        </p:nvSpPr>
        <p:spPr>
          <a:xfrm>
            <a:off x="3506680" y="6123543"/>
            <a:ext cx="348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NCCL </a:t>
            </a:r>
            <a:r>
              <a:rPr lang="en-US" dirty="0" err="1"/>
              <a:t>AllReduce</a:t>
            </a:r>
            <a:r>
              <a:rPr lang="en-US" dirty="0"/>
              <a:t> GPU Test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2C88E8F-05B7-4493-8240-D74548249095}"/>
              </a:ext>
            </a:extLst>
          </p:cNvPr>
          <p:cNvSpPr txBox="1">
            <a:spLocks/>
          </p:cNvSpPr>
          <p:nvPr/>
        </p:nvSpPr>
        <p:spPr>
          <a:xfrm>
            <a:off x="0" y="-233678"/>
            <a:ext cx="12192000" cy="128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52D6"/>
                </a:solidFill>
              </a:rPr>
              <a:t>NCCL </a:t>
            </a:r>
            <a:r>
              <a:rPr lang="en-US" sz="4000" dirty="0" err="1">
                <a:solidFill>
                  <a:srgbClr val="0052D6"/>
                </a:solidFill>
              </a:rPr>
              <a:t>AllReduce</a:t>
            </a:r>
            <a:r>
              <a:rPr lang="en-US" sz="4000" dirty="0">
                <a:solidFill>
                  <a:srgbClr val="0052D6"/>
                </a:solidFill>
              </a:rPr>
              <a:t> For Multi Nodes Multi-GPUs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BACE7-A42C-4D69-845F-FDD3904DD9FB}"/>
              </a:ext>
            </a:extLst>
          </p:cNvPr>
          <p:cNvSpPr/>
          <p:nvPr/>
        </p:nvSpPr>
        <p:spPr>
          <a:xfrm>
            <a:off x="9539131" y="5135278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Nvidia-Benchmark</a:t>
            </a:r>
          </a:p>
        </p:txBody>
      </p:sp>
    </p:spTree>
    <p:extLst>
      <p:ext uri="{BB962C8B-B14F-4D97-AF65-F5344CB8AC3E}">
        <p14:creationId xmlns:p14="http://schemas.microsoft.com/office/powerpoint/2010/main" val="1777614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69E26-AE2E-4BD2-BDEE-1F2208DC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94" y="4290988"/>
            <a:ext cx="8329212" cy="227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73106-BF4E-4CD1-91D2-74A71A2D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43"/>
          <a:stretch/>
        </p:blipFill>
        <p:spPr>
          <a:xfrm>
            <a:off x="2641185" y="1046481"/>
            <a:ext cx="7230889" cy="317385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B835FAB-16C3-4180-8A0E-8AD815A17F1F}"/>
              </a:ext>
            </a:extLst>
          </p:cNvPr>
          <p:cNvSpPr txBox="1">
            <a:spLocks/>
          </p:cNvSpPr>
          <p:nvPr/>
        </p:nvSpPr>
        <p:spPr>
          <a:xfrm>
            <a:off x="0" y="-233678"/>
            <a:ext cx="12192000" cy="128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 </a:t>
            </a:r>
            <a:r>
              <a:rPr lang="en-US" sz="4000" b="1" dirty="0">
                <a:solidFill>
                  <a:srgbClr val="0052D6"/>
                </a:solidFill>
              </a:rPr>
              <a:t>NCCL </a:t>
            </a:r>
            <a:r>
              <a:rPr lang="en-US" sz="4000" b="1" dirty="0" err="1">
                <a:solidFill>
                  <a:srgbClr val="0052D6"/>
                </a:solidFill>
              </a:rPr>
              <a:t>AllReduce</a:t>
            </a:r>
            <a:r>
              <a:rPr lang="en-US" sz="4000" b="1" dirty="0">
                <a:solidFill>
                  <a:srgbClr val="0052D6"/>
                </a:solidFill>
              </a:rPr>
              <a:t> </a:t>
            </a:r>
            <a:r>
              <a:rPr lang="en-US" sz="4000" dirty="0">
                <a:solidFill>
                  <a:srgbClr val="0052D6"/>
                </a:solidFill>
              </a:rPr>
              <a:t>For Multi Nodes Multi-GPUs</a:t>
            </a:r>
          </a:p>
        </p:txBody>
      </p:sp>
    </p:spTree>
    <p:extLst>
      <p:ext uri="{BB962C8B-B14F-4D97-AF65-F5344CB8AC3E}">
        <p14:creationId xmlns:p14="http://schemas.microsoft.com/office/powerpoint/2010/main" val="255777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AE7970B-FE44-4445-A2E5-53D58721B863}"/>
              </a:ext>
            </a:extLst>
          </p:cNvPr>
          <p:cNvSpPr txBox="1">
            <a:spLocks/>
          </p:cNvSpPr>
          <p:nvPr/>
        </p:nvSpPr>
        <p:spPr>
          <a:xfrm>
            <a:off x="0" y="1062044"/>
            <a:ext cx="12126897" cy="437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Multi-Nodes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Mix-</a:t>
            </a:r>
            <a:r>
              <a:rPr lang="en-US" dirty="0" err="1">
                <a:solidFill>
                  <a:srgbClr val="0052D6"/>
                </a:solidFill>
              </a:rPr>
              <a:t>Preicision</a:t>
            </a:r>
            <a:r>
              <a:rPr lang="en-US" dirty="0">
                <a:solidFill>
                  <a:srgbClr val="0052D6"/>
                </a:solidFill>
              </a:rPr>
              <a:t> Throughput </a:t>
            </a:r>
          </a:p>
        </p:txBody>
      </p:sp>
    </p:spTree>
    <p:extLst>
      <p:ext uri="{BB962C8B-B14F-4D97-AF65-F5344CB8AC3E}">
        <p14:creationId xmlns:p14="http://schemas.microsoft.com/office/powerpoint/2010/main" val="400966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C50CD-DE03-410D-A05A-C6EED450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84" y="5452225"/>
            <a:ext cx="813552" cy="1036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356DC-E08E-4242-9507-5204CD6B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16" y="5452225"/>
            <a:ext cx="813552" cy="1036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66A2-4FC7-40EB-AE8F-E82C2F92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36" y="5452225"/>
            <a:ext cx="813552" cy="10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E8C92-E90F-4592-935E-F974D32F4031}"/>
              </a:ext>
            </a:extLst>
          </p:cNvPr>
          <p:cNvSpPr txBox="1"/>
          <p:nvPr/>
        </p:nvSpPr>
        <p:spPr>
          <a:xfrm>
            <a:off x="3682904" y="6488668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DC1CD-3C51-4A4E-A153-CB6657748EFD}"/>
              </a:ext>
            </a:extLst>
          </p:cNvPr>
          <p:cNvSpPr txBox="1"/>
          <p:nvPr/>
        </p:nvSpPr>
        <p:spPr>
          <a:xfrm>
            <a:off x="6501650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B908D-796A-4FF7-B6C0-F6DA2CA5BCB1}"/>
              </a:ext>
            </a:extLst>
          </p:cNvPr>
          <p:cNvSpPr txBox="1"/>
          <p:nvPr/>
        </p:nvSpPr>
        <p:spPr>
          <a:xfrm>
            <a:off x="9413144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DF9BB9-02A1-4EB6-8476-5CAB2534706E}"/>
              </a:ext>
            </a:extLst>
          </p:cNvPr>
          <p:cNvSpPr/>
          <p:nvPr/>
        </p:nvSpPr>
        <p:spPr>
          <a:xfrm>
            <a:off x="3098800" y="1296945"/>
            <a:ext cx="1615440" cy="54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839332-3073-41CD-9EE5-E5DA2A9764E0}"/>
              </a:ext>
            </a:extLst>
          </p:cNvPr>
          <p:cNvSpPr/>
          <p:nvPr/>
        </p:nvSpPr>
        <p:spPr>
          <a:xfrm>
            <a:off x="6171826" y="1296945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F2C965-FA43-4B68-869A-36832D8775BD}"/>
              </a:ext>
            </a:extLst>
          </p:cNvPr>
          <p:cNvSpPr/>
          <p:nvPr/>
        </p:nvSpPr>
        <p:spPr>
          <a:xfrm>
            <a:off x="9012200" y="1296944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536E58-9403-4BFC-AF84-7AA1D4B8FD48}"/>
              </a:ext>
            </a:extLst>
          </p:cNvPr>
          <p:cNvSpPr/>
          <p:nvPr/>
        </p:nvSpPr>
        <p:spPr>
          <a:xfrm>
            <a:off x="9012200" y="2187771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7CB99F-E388-4F5A-B69C-56DC921ED670}"/>
              </a:ext>
            </a:extLst>
          </p:cNvPr>
          <p:cNvSpPr/>
          <p:nvPr/>
        </p:nvSpPr>
        <p:spPr>
          <a:xfrm>
            <a:off x="6220972" y="223190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8B2FA-C952-4A24-A0A6-F7CCDAC70950}"/>
              </a:ext>
            </a:extLst>
          </p:cNvPr>
          <p:cNvSpPr/>
          <p:nvPr/>
        </p:nvSpPr>
        <p:spPr>
          <a:xfrm>
            <a:off x="3098800" y="225094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C7DAD-4299-431C-81F2-04070BDB82D4}"/>
              </a:ext>
            </a:extLst>
          </p:cNvPr>
          <p:cNvCxnSpPr/>
          <p:nvPr/>
        </p:nvCxnSpPr>
        <p:spPr>
          <a:xfrm>
            <a:off x="2346960" y="1296944"/>
            <a:ext cx="0" cy="1649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089EDD-0E09-446A-A815-B0BA0E29841F}"/>
              </a:ext>
            </a:extLst>
          </p:cNvPr>
          <p:cNvCxnSpPr>
            <a:cxnSpLocks/>
          </p:cNvCxnSpPr>
          <p:nvPr/>
        </p:nvCxnSpPr>
        <p:spPr>
          <a:xfrm flipV="1">
            <a:off x="2275840" y="3946808"/>
            <a:ext cx="0" cy="1712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0C9E26-70CE-4E0E-AC2C-0726DE281766}"/>
              </a:ext>
            </a:extLst>
          </p:cNvPr>
          <p:cNvCxnSpPr>
            <a:cxnSpLocks/>
          </p:cNvCxnSpPr>
          <p:nvPr/>
        </p:nvCxnSpPr>
        <p:spPr>
          <a:xfrm flipV="1">
            <a:off x="2023425" y="3263429"/>
            <a:ext cx="9337040" cy="55649"/>
          </a:xfrm>
          <a:prstGeom prst="line">
            <a:avLst/>
          </a:prstGeom>
          <a:ln>
            <a:solidFill>
              <a:srgbClr val="74747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65AC92-19BA-40C8-A0B0-4FA0707FEF0E}"/>
              </a:ext>
            </a:extLst>
          </p:cNvPr>
          <p:cNvSpPr txBox="1"/>
          <p:nvPr/>
        </p:nvSpPr>
        <p:spPr>
          <a:xfrm>
            <a:off x="121920" y="4145280"/>
            <a:ext cx="18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52374-9588-462D-95C9-9BAD2AE40EC2}"/>
              </a:ext>
            </a:extLst>
          </p:cNvPr>
          <p:cNvSpPr txBox="1"/>
          <p:nvPr/>
        </p:nvSpPr>
        <p:spPr>
          <a:xfrm>
            <a:off x="74135" y="1604615"/>
            <a:ext cx="18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Path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C09CE49-099C-4AF7-89D1-DB9D0438D5B8}"/>
              </a:ext>
            </a:extLst>
          </p:cNvPr>
          <p:cNvSpPr/>
          <p:nvPr/>
        </p:nvSpPr>
        <p:spPr>
          <a:xfrm>
            <a:off x="3825144" y="721360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B8ABD5-2F4C-4A73-84D2-FEFBB9CE5EC8}"/>
              </a:ext>
            </a:extLst>
          </p:cNvPr>
          <p:cNvSpPr/>
          <p:nvPr/>
        </p:nvSpPr>
        <p:spPr>
          <a:xfrm>
            <a:off x="3098800" y="3789281"/>
            <a:ext cx="1615440" cy="548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65A5D1-18BE-4632-9464-558726517696}"/>
              </a:ext>
            </a:extLst>
          </p:cNvPr>
          <p:cNvSpPr/>
          <p:nvPr/>
        </p:nvSpPr>
        <p:spPr>
          <a:xfrm>
            <a:off x="6171826" y="3789281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D67973-7198-4880-B8EF-50FB9A1D54D6}"/>
              </a:ext>
            </a:extLst>
          </p:cNvPr>
          <p:cNvSpPr/>
          <p:nvPr/>
        </p:nvSpPr>
        <p:spPr>
          <a:xfrm>
            <a:off x="9012200" y="3789280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398166-D77E-439B-9356-FCA072A6C01D}"/>
              </a:ext>
            </a:extLst>
          </p:cNvPr>
          <p:cNvSpPr/>
          <p:nvPr/>
        </p:nvSpPr>
        <p:spPr>
          <a:xfrm>
            <a:off x="9012200" y="4680107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1CE594-0CDD-40B0-9BE7-5CF9FFFDF1E7}"/>
              </a:ext>
            </a:extLst>
          </p:cNvPr>
          <p:cNvSpPr/>
          <p:nvPr/>
        </p:nvSpPr>
        <p:spPr>
          <a:xfrm>
            <a:off x="6220972" y="472424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7F19021-EE12-44E1-839C-C6A263BCAF2D}"/>
              </a:ext>
            </a:extLst>
          </p:cNvPr>
          <p:cNvSpPr/>
          <p:nvPr/>
        </p:nvSpPr>
        <p:spPr>
          <a:xfrm>
            <a:off x="3098800" y="474328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88B9DA-0C38-4612-9436-3A96D19C319D}"/>
              </a:ext>
            </a:extLst>
          </p:cNvPr>
          <p:cNvCxnSpPr/>
          <p:nvPr/>
        </p:nvCxnSpPr>
        <p:spPr>
          <a:xfrm>
            <a:off x="4886960" y="394680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B7E347-0C66-47C6-B674-77CCECCF7277}"/>
              </a:ext>
            </a:extLst>
          </p:cNvPr>
          <p:cNvCxnSpPr/>
          <p:nvPr/>
        </p:nvCxnSpPr>
        <p:spPr>
          <a:xfrm>
            <a:off x="493776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FE2E2E-878D-4A1A-8029-9350D4FEE9AB}"/>
              </a:ext>
            </a:extLst>
          </p:cNvPr>
          <p:cNvCxnSpPr/>
          <p:nvPr/>
        </p:nvCxnSpPr>
        <p:spPr>
          <a:xfrm>
            <a:off x="794512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39399A8-7B15-4A50-979B-A333DF5B8C41}"/>
              </a:ext>
            </a:extLst>
          </p:cNvPr>
          <p:cNvCxnSpPr/>
          <p:nvPr/>
        </p:nvCxnSpPr>
        <p:spPr>
          <a:xfrm>
            <a:off x="7914640" y="401792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172826-0667-4D04-BF05-601D21856CF3}"/>
              </a:ext>
            </a:extLst>
          </p:cNvPr>
          <p:cNvSpPr txBox="1"/>
          <p:nvPr/>
        </p:nvSpPr>
        <p:spPr>
          <a:xfrm>
            <a:off x="4746623" y="4207978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ED79F0-CF8A-445A-9BC0-52E14BAC505A}"/>
              </a:ext>
            </a:extLst>
          </p:cNvPr>
          <p:cNvSpPr txBox="1"/>
          <p:nvPr/>
        </p:nvSpPr>
        <p:spPr>
          <a:xfrm>
            <a:off x="7721977" y="4197683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80115184-9FAB-4B30-8054-53727D343247}"/>
              </a:ext>
            </a:extLst>
          </p:cNvPr>
          <p:cNvSpPr/>
          <p:nvPr/>
        </p:nvSpPr>
        <p:spPr>
          <a:xfrm>
            <a:off x="6915622" y="736383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4B48925D-C76A-4C43-9C6D-8A500E5D8AD7}"/>
              </a:ext>
            </a:extLst>
          </p:cNvPr>
          <p:cNvSpPr/>
          <p:nvPr/>
        </p:nvSpPr>
        <p:spPr>
          <a:xfrm>
            <a:off x="9700396" y="726226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C0065118-35BD-4B50-B79F-371F35A1807F}"/>
              </a:ext>
            </a:extLst>
          </p:cNvPr>
          <p:cNvSpPr txBox="1">
            <a:spLocks/>
          </p:cNvSpPr>
          <p:nvPr/>
        </p:nvSpPr>
        <p:spPr>
          <a:xfrm>
            <a:off x="1364116" y="-154196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B4DF7-B163-4396-9611-3C29F67E70C1}"/>
              </a:ext>
            </a:extLst>
          </p:cNvPr>
          <p:cNvSpPr txBox="1"/>
          <p:nvPr/>
        </p:nvSpPr>
        <p:spPr>
          <a:xfrm>
            <a:off x="3997960" y="45591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A79E5-E09B-449A-BF93-47F58AC8C98A}"/>
              </a:ext>
            </a:extLst>
          </p:cNvPr>
          <p:cNvSpPr txBox="1"/>
          <p:nvPr/>
        </p:nvSpPr>
        <p:spPr>
          <a:xfrm>
            <a:off x="7212228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FE76C7-A9F2-4331-B266-FCB48275D465}"/>
              </a:ext>
            </a:extLst>
          </p:cNvPr>
          <p:cNvSpPr txBox="1"/>
          <p:nvPr/>
        </p:nvSpPr>
        <p:spPr>
          <a:xfrm>
            <a:off x="10066252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570E18-1494-45F6-967E-7A16D4CCEE87}"/>
              </a:ext>
            </a:extLst>
          </p:cNvPr>
          <p:cNvCxnSpPr/>
          <p:nvPr/>
        </p:nvCxnSpPr>
        <p:spPr>
          <a:xfrm flipH="1" flipV="1">
            <a:off x="5033639" y="3142695"/>
            <a:ext cx="239697" cy="119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602983-05C7-4F04-AD8D-46F964F1CFB4}"/>
              </a:ext>
            </a:extLst>
          </p:cNvPr>
          <p:cNvSpPr txBox="1"/>
          <p:nvPr/>
        </p:nvSpPr>
        <p:spPr>
          <a:xfrm>
            <a:off x="4404735" y="2879743"/>
            <a:ext cx="544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at FP 16 </a:t>
            </a:r>
            <a:r>
              <a:rPr lang="en-US" dirty="0">
                <a:sym typeface="Wingdings" panose="05000000000000000000" pitchFamily="2" charset="2"/>
              </a:rPr>
              <a:t> Result convert back to FP32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85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0593F-49C6-442C-84CE-4DD3B190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678225"/>
            <a:ext cx="9053345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1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CB665C8-D592-46AD-A2F5-AD365EE9C892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7037-79F7-4317-8CF1-E0FE4DA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678225"/>
            <a:ext cx="9053345" cy="47613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33189F-49B0-46BE-AE45-4800FCCF8E7E}"/>
              </a:ext>
            </a:extLst>
          </p:cNvPr>
          <p:cNvSpPr/>
          <p:nvPr/>
        </p:nvSpPr>
        <p:spPr>
          <a:xfrm>
            <a:off x="1813168" y="3429000"/>
            <a:ext cx="6292145" cy="2618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E65BA-4E13-48D6-8A3F-E48261629615}"/>
              </a:ext>
            </a:extLst>
          </p:cNvPr>
          <p:cNvSpPr txBox="1"/>
          <p:nvPr/>
        </p:nvSpPr>
        <p:spPr>
          <a:xfrm>
            <a:off x="8105313" y="2953315"/>
            <a:ext cx="40866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Gradient to FP16 instead of FP32</a:t>
            </a:r>
          </a:p>
        </p:txBody>
      </p:sp>
    </p:spTree>
    <p:extLst>
      <p:ext uri="{BB962C8B-B14F-4D97-AF65-F5344CB8AC3E}">
        <p14:creationId xmlns:p14="http://schemas.microsoft.com/office/powerpoint/2010/main" val="175573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CB665C8-D592-46AD-A2F5-AD365EE9C892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7037-79F7-4317-8CF1-E0FE4DA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678225"/>
            <a:ext cx="9053345" cy="476138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05807C-0988-45A8-9230-638393E1B46E}"/>
              </a:ext>
            </a:extLst>
          </p:cNvPr>
          <p:cNvSpPr/>
          <p:nvPr/>
        </p:nvSpPr>
        <p:spPr>
          <a:xfrm>
            <a:off x="1873188" y="3764132"/>
            <a:ext cx="7643674" cy="5237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8F852-04C2-400D-8405-21D1B5AA6483}"/>
              </a:ext>
            </a:extLst>
          </p:cNvPr>
          <p:cNvSpPr txBox="1"/>
          <p:nvPr/>
        </p:nvSpPr>
        <p:spPr>
          <a:xfrm>
            <a:off x="8325130" y="4296793"/>
            <a:ext cx="39416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gradients aggregate with FP16 Gradients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33189F-49B0-46BE-AE45-4800FCCF8E7E}"/>
              </a:ext>
            </a:extLst>
          </p:cNvPr>
          <p:cNvSpPr/>
          <p:nvPr/>
        </p:nvSpPr>
        <p:spPr>
          <a:xfrm>
            <a:off x="1813168" y="3429000"/>
            <a:ext cx="6292145" cy="2618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E65BA-4E13-48D6-8A3F-E48261629615}"/>
              </a:ext>
            </a:extLst>
          </p:cNvPr>
          <p:cNvSpPr txBox="1"/>
          <p:nvPr/>
        </p:nvSpPr>
        <p:spPr>
          <a:xfrm>
            <a:off x="8105313" y="3097462"/>
            <a:ext cx="40866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Gradient to FP16 instead of FP32</a:t>
            </a:r>
          </a:p>
        </p:txBody>
      </p:sp>
    </p:spTree>
    <p:extLst>
      <p:ext uri="{BB962C8B-B14F-4D97-AF65-F5344CB8AC3E}">
        <p14:creationId xmlns:p14="http://schemas.microsoft.com/office/powerpoint/2010/main" val="259382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31B7-3EFF-4A89-BDF7-F38E1883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5718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Computer Vision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EDE47-5EE3-430C-98BB-3EB4B448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7" y="951514"/>
            <a:ext cx="3593629" cy="141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07794-D528-40B2-B10F-921C3B666F5A}"/>
              </a:ext>
            </a:extLst>
          </p:cNvPr>
          <p:cNvSpPr txBox="1"/>
          <p:nvPr/>
        </p:nvSpPr>
        <p:spPr>
          <a:xfrm>
            <a:off x="634742" y="2365873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 </a:t>
            </a:r>
            <a:r>
              <a:rPr lang="en-US" dirty="0"/>
              <a:t>Classes 1.4 M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8930B-C657-439F-B694-17718E48D6F1}"/>
              </a:ext>
            </a:extLst>
          </p:cNvPr>
          <p:cNvSpPr txBox="1"/>
          <p:nvPr/>
        </p:nvSpPr>
        <p:spPr>
          <a:xfrm>
            <a:off x="544956" y="6320253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21K</a:t>
            </a:r>
            <a:r>
              <a:rPr lang="en-US" dirty="0"/>
              <a:t> Classes 14 M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5A6CE-2CAD-449F-96C6-E7ECE85A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7" y="2906197"/>
            <a:ext cx="3414056" cy="3414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D02B4-E541-4653-9A86-6CD56854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50" y="4613225"/>
            <a:ext cx="6179198" cy="1585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FB8C2-4171-48E6-8BA5-37B2E8B4BEBD}"/>
              </a:ext>
            </a:extLst>
          </p:cNvPr>
          <p:cNvSpPr txBox="1"/>
          <p:nvPr/>
        </p:nvSpPr>
        <p:spPr>
          <a:xfrm>
            <a:off x="5968417" y="6320253"/>
            <a:ext cx="507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400M</a:t>
            </a:r>
            <a:r>
              <a:rPr lang="en-US" dirty="0"/>
              <a:t> Multi-Modalities Images-Text Pair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8A9B4-9E5B-404E-ABD3-2A27B1CEB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67" y="914848"/>
            <a:ext cx="5230657" cy="2431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4304BD-9CCF-472E-8E66-E73C8EC71469}"/>
              </a:ext>
            </a:extLst>
          </p:cNvPr>
          <p:cNvSpPr txBox="1"/>
          <p:nvPr/>
        </p:nvSpPr>
        <p:spPr>
          <a:xfrm>
            <a:off x="5968417" y="4053117"/>
            <a:ext cx="507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300M</a:t>
            </a:r>
            <a:r>
              <a:rPr lang="en-US" dirty="0"/>
              <a:t> JFT Google Image Classification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51A63-D8AA-4879-9070-F44E0922D07D}"/>
              </a:ext>
            </a:extLst>
          </p:cNvPr>
          <p:cNvSpPr txBox="1"/>
          <p:nvPr/>
        </p:nvSpPr>
        <p:spPr>
          <a:xfrm>
            <a:off x="5318450" y="3406786"/>
            <a:ext cx="572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Multi-Tasks </a:t>
            </a:r>
            <a:r>
              <a:rPr lang="en-US" dirty="0"/>
              <a:t>Image Dataset (Object Detection, Segmentation, </a:t>
            </a:r>
            <a:r>
              <a:rPr lang="en-US" dirty="0" err="1"/>
              <a:t>Img</a:t>
            </a:r>
            <a:r>
              <a:rPr lang="en-US" dirty="0"/>
              <a:t>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627151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CB665C8-D592-46AD-A2F5-AD365EE9C892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7037-79F7-4317-8CF1-E0FE4DA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702212"/>
            <a:ext cx="9053345" cy="476138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05807C-0988-45A8-9230-638393E1B46E}"/>
              </a:ext>
            </a:extLst>
          </p:cNvPr>
          <p:cNvSpPr/>
          <p:nvPr/>
        </p:nvSpPr>
        <p:spPr>
          <a:xfrm>
            <a:off x="1873188" y="3764132"/>
            <a:ext cx="7643674" cy="5237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33189F-49B0-46BE-AE45-4800FCCF8E7E}"/>
              </a:ext>
            </a:extLst>
          </p:cNvPr>
          <p:cNvSpPr/>
          <p:nvPr/>
        </p:nvSpPr>
        <p:spPr>
          <a:xfrm>
            <a:off x="1813168" y="3429000"/>
            <a:ext cx="6292145" cy="2618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42E09B-32EA-47EE-A56A-9A6FA2DB58FC}"/>
              </a:ext>
            </a:extLst>
          </p:cNvPr>
          <p:cNvSpPr/>
          <p:nvPr/>
        </p:nvSpPr>
        <p:spPr>
          <a:xfrm>
            <a:off x="1724392" y="4279578"/>
            <a:ext cx="8594420" cy="2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3755A-20C4-4727-AA03-D051685140E9}"/>
              </a:ext>
            </a:extLst>
          </p:cNvPr>
          <p:cNvSpPr txBox="1"/>
          <p:nvPr/>
        </p:nvSpPr>
        <p:spPr>
          <a:xfrm>
            <a:off x="8250315" y="3898241"/>
            <a:ext cx="394168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back gradient to FP32</a:t>
            </a:r>
          </a:p>
        </p:txBody>
      </p:sp>
    </p:spTree>
    <p:extLst>
      <p:ext uri="{BB962C8B-B14F-4D97-AF65-F5344CB8AC3E}">
        <p14:creationId xmlns:p14="http://schemas.microsoft.com/office/powerpoint/2010/main" val="3415371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CB665C8-D592-46AD-A2F5-AD365EE9C892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7037-79F7-4317-8CF1-E0FE4DA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678225"/>
            <a:ext cx="9053345" cy="476138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05807C-0988-45A8-9230-638393E1B46E}"/>
              </a:ext>
            </a:extLst>
          </p:cNvPr>
          <p:cNvSpPr/>
          <p:nvPr/>
        </p:nvSpPr>
        <p:spPr>
          <a:xfrm>
            <a:off x="1873188" y="3764132"/>
            <a:ext cx="7643674" cy="5237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33189F-49B0-46BE-AE45-4800FCCF8E7E}"/>
              </a:ext>
            </a:extLst>
          </p:cNvPr>
          <p:cNvSpPr/>
          <p:nvPr/>
        </p:nvSpPr>
        <p:spPr>
          <a:xfrm>
            <a:off x="1813168" y="3429000"/>
            <a:ext cx="6292145" cy="2618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42E09B-32EA-47EE-A56A-9A6FA2DB58FC}"/>
              </a:ext>
            </a:extLst>
          </p:cNvPr>
          <p:cNvSpPr/>
          <p:nvPr/>
        </p:nvSpPr>
        <p:spPr>
          <a:xfrm>
            <a:off x="1724392" y="4279578"/>
            <a:ext cx="8594420" cy="2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148E39-0B2F-4DE4-9A23-C51EA09A815A}"/>
              </a:ext>
            </a:extLst>
          </p:cNvPr>
          <p:cNvSpPr/>
          <p:nvPr/>
        </p:nvSpPr>
        <p:spPr>
          <a:xfrm>
            <a:off x="1724392" y="4565479"/>
            <a:ext cx="8594420" cy="2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3755A-20C4-4727-AA03-D051685140E9}"/>
              </a:ext>
            </a:extLst>
          </p:cNvPr>
          <p:cNvSpPr txBox="1"/>
          <p:nvPr/>
        </p:nvSpPr>
        <p:spPr>
          <a:xfrm>
            <a:off x="8250315" y="3898241"/>
            <a:ext cx="394168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back gradient to FP32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85AD7-9FCF-489B-BD75-F1E6F92D037A}"/>
              </a:ext>
            </a:extLst>
          </p:cNvPr>
          <p:cNvSpPr txBox="1"/>
          <p:nvPr/>
        </p:nvSpPr>
        <p:spPr>
          <a:xfrm>
            <a:off x="8179711" y="4934246"/>
            <a:ext cx="394168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FP32 assigned to Layers variables apply optimizer to optimize .</a:t>
            </a:r>
          </a:p>
        </p:txBody>
      </p:sp>
    </p:spTree>
    <p:extLst>
      <p:ext uri="{BB962C8B-B14F-4D97-AF65-F5344CB8AC3E}">
        <p14:creationId xmlns:p14="http://schemas.microsoft.com/office/powerpoint/2010/main" val="685015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CB665C8-D592-46AD-A2F5-AD365EE9C892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1349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>
                <a:solidFill>
                  <a:srgbClr val="0052D6"/>
                </a:solidFill>
              </a:rPr>
              <a:t> </a:t>
            </a:r>
            <a:r>
              <a:rPr lang="en-US" sz="4000" b="1" dirty="0">
                <a:solidFill>
                  <a:srgbClr val="0052D6"/>
                </a:solidFill>
              </a:rPr>
              <a:t>Mix-Precision (FP16-FP8) </a:t>
            </a:r>
            <a:r>
              <a:rPr lang="en-US" sz="4000" dirty="0">
                <a:solidFill>
                  <a:srgbClr val="0052D6"/>
                </a:solidFill>
              </a:rPr>
              <a:t>Multi Nodes Multi-GPUs</a:t>
            </a:r>
          </a:p>
          <a:p>
            <a:pPr algn="ctr"/>
            <a:r>
              <a:rPr lang="en-US" sz="4000" b="1" dirty="0">
                <a:solidFill>
                  <a:srgbClr val="0052D6"/>
                </a:solidFill>
              </a:rPr>
              <a:t>Increasing Throughput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7037-79F7-4317-8CF1-E0FE4DA2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87" y="1678225"/>
            <a:ext cx="9053345" cy="476138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05807C-0988-45A8-9230-638393E1B46E}"/>
              </a:ext>
            </a:extLst>
          </p:cNvPr>
          <p:cNvSpPr/>
          <p:nvPr/>
        </p:nvSpPr>
        <p:spPr>
          <a:xfrm>
            <a:off x="1873188" y="3764132"/>
            <a:ext cx="7643674" cy="5237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8F852-04C2-400D-8405-21D1B5AA6483}"/>
              </a:ext>
            </a:extLst>
          </p:cNvPr>
          <p:cNvSpPr txBox="1"/>
          <p:nvPr/>
        </p:nvSpPr>
        <p:spPr>
          <a:xfrm>
            <a:off x="8254109" y="3117801"/>
            <a:ext cx="39416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gradients aggregate with FP16 Gradients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33189F-49B0-46BE-AE45-4800FCCF8E7E}"/>
              </a:ext>
            </a:extLst>
          </p:cNvPr>
          <p:cNvSpPr/>
          <p:nvPr/>
        </p:nvSpPr>
        <p:spPr>
          <a:xfrm>
            <a:off x="1813168" y="3429000"/>
            <a:ext cx="6292145" cy="2618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E65BA-4E13-48D6-8A3F-E48261629615}"/>
              </a:ext>
            </a:extLst>
          </p:cNvPr>
          <p:cNvSpPr txBox="1"/>
          <p:nvPr/>
        </p:nvSpPr>
        <p:spPr>
          <a:xfrm>
            <a:off x="8034709" y="2568290"/>
            <a:ext cx="40866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Gradient to FP16 instead of FP32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42E09B-32EA-47EE-A56A-9A6FA2DB58FC}"/>
              </a:ext>
            </a:extLst>
          </p:cNvPr>
          <p:cNvSpPr/>
          <p:nvPr/>
        </p:nvSpPr>
        <p:spPr>
          <a:xfrm>
            <a:off x="1724392" y="4279578"/>
            <a:ext cx="8594420" cy="2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148E39-0B2F-4DE4-9A23-C51EA09A815A}"/>
              </a:ext>
            </a:extLst>
          </p:cNvPr>
          <p:cNvSpPr/>
          <p:nvPr/>
        </p:nvSpPr>
        <p:spPr>
          <a:xfrm>
            <a:off x="1724392" y="4565479"/>
            <a:ext cx="8594420" cy="2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3755A-20C4-4727-AA03-D051685140E9}"/>
              </a:ext>
            </a:extLst>
          </p:cNvPr>
          <p:cNvSpPr txBox="1"/>
          <p:nvPr/>
        </p:nvSpPr>
        <p:spPr>
          <a:xfrm>
            <a:off x="8250315" y="3898241"/>
            <a:ext cx="394168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back gradient to FP32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85AD7-9FCF-489B-BD75-F1E6F92D037A}"/>
              </a:ext>
            </a:extLst>
          </p:cNvPr>
          <p:cNvSpPr txBox="1"/>
          <p:nvPr/>
        </p:nvSpPr>
        <p:spPr>
          <a:xfrm>
            <a:off x="8179711" y="4934246"/>
            <a:ext cx="394168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FP32 assigned to Layers variables apply optimizer to optimize .</a:t>
            </a:r>
          </a:p>
        </p:txBody>
      </p:sp>
    </p:spTree>
    <p:extLst>
      <p:ext uri="{BB962C8B-B14F-4D97-AF65-F5344CB8AC3E}">
        <p14:creationId xmlns:p14="http://schemas.microsoft.com/office/powerpoint/2010/main" val="3035861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AE7970B-FE44-4445-A2E5-53D58721B863}"/>
              </a:ext>
            </a:extLst>
          </p:cNvPr>
          <p:cNvSpPr txBox="1">
            <a:spLocks/>
          </p:cNvSpPr>
          <p:nvPr/>
        </p:nvSpPr>
        <p:spPr>
          <a:xfrm>
            <a:off x="0" y="1062044"/>
            <a:ext cx="12126897" cy="437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Multi-Nodes</a:t>
            </a:r>
          </a:p>
          <a:p>
            <a:pPr algn="ctr"/>
            <a:r>
              <a:rPr lang="en-US" dirty="0">
                <a:solidFill>
                  <a:srgbClr val="0052D6"/>
                </a:solidFill>
              </a:rPr>
              <a:t>Overlapping Throughput </a:t>
            </a:r>
          </a:p>
        </p:txBody>
      </p:sp>
    </p:spTree>
    <p:extLst>
      <p:ext uri="{BB962C8B-B14F-4D97-AF65-F5344CB8AC3E}">
        <p14:creationId xmlns:p14="http://schemas.microsoft.com/office/powerpoint/2010/main" val="3278688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C50CD-DE03-410D-A05A-C6EED450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84" y="5452225"/>
            <a:ext cx="813552" cy="1036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356DC-E08E-4242-9507-5204CD6B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16" y="5452225"/>
            <a:ext cx="813552" cy="1036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66A2-4FC7-40EB-AE8F-E82C2F92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36" y="5452225"/>
            <a:ext cx="813552" cy="10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E8C92-E90F-4592-935E-F974D32F4031}"/>
              </a:ext>
            </a:extLst>
          </p:cNvPr>
          <p:cNvSpPr txBox="1"/>
          <p:nvPr/>
        </p:nvSpPr>
        <p:spPr>
          <a:xfrm>
            <a:off x="3682904" y="6488668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DC1CD-3C51-4A4E-A153-CB6657748EFD}"/>
              </a:ext>
            </a:extLst>
          </p:cNvPr>
          <p:cNvSpPr txBox="1"/>
          <p:nvPr/>
        </p:nvSpPr>
        <p:spPr>
          <a:xfrm>
            <a:off x="6501650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B908D-796A-4FF7-B6C0-F6DA2CA5BCB1}"/>
              </a:ext>
            </a:extLst>
          </p:cNvPr>
          <p:cNvSpPr txBox="1"/>
          <p:nvPr/>
        </p:nvSpPr>
        <p:spPr>
          <a:xfrm>
            <a:off x="9413144" y="6452400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DF9BB9-02A1-4EB6-8476-5CAB2534706E}"/>
              </a:ext>
            </a:extLst>
          </p:cNvPr>
          <p:cNvSpPr/>
          <p:nvPr/>
        </p:nvSpPr>
        <p:spPr>
          <a:xfrm>
            <a:off x="3098800" y="1296945"/>
            <a:ext cx="1615440" cy="54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839332-3073-41CD-9EE5-E5DA2A9764E0}"/>
              </a:ext>
            </a:extLst>
          </p:cNvPr>
          <p:cNvSpPr/>
          <p:nvPr/>
        </p:nvSpPr>
        <p:spPr>
          <a:xfrm>
            <a:off x="6171826" y="1296945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F2C965-FA43-4B68-869A-36832D8775BD}"/>
              </a:ext>
            </a:extLst>
          </p:cNvPr>
          <p:cNvSpPr/>
          <p:nvPr/>
        </p:nvSpPr>
        <p:spPr>
          <a:xfrm>
            <a:off x="9012200" y="1296944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536E58-9403-4BFC-AF84-7AA1D4B8FD48}"/>
              </a:ext>
            </a:extLst>
          </p:cNvPr>
          <p:cNvSpPr/>
          <p:nvPr/>
        </p:nvSpPr>
        <p:spPr>
          <a:xfrm>
            <a:off x="9012200" y="2187771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7CB99F-E388-4F5A-B69C-56DC921ED670}"/>
              </a:ext>
            </a:extLst>
          </p:cNvPr>
          <p:cNvSpPr/>
          <p:nvPr/>
        </p:nvSpPr>
        <p:spPr>
          <a:xfrm>
            <a:off x="6220972" y="223190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8B2FA-C952-4A24-A0A6-F7CCDAC70950}"/>
              </a:ext>
            </a:extLst>
          </p:cNvPr>
          <p:cNvSpPr/>
          <p:nvPr/>
        </p:nvSpPr>
        <p:spPr>
          <a:xfrm>
            <a:off x="3098800" y="2250946"/>
            <a:ext cx="1615440" cy="548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7C7DAD-4299-431C-81F2-04070BDB82D4}"/>
              </a:ext>
            </a:extLst>
          </p:cNvPr>
          <p:cNvCxnSpPr/>
          <p:nvPr/>
        </p:nvCxnSpPr>
        <p:spPr>
          <a:xfrm>
            <a:off x="2346960" y="1296944"/>
            <a:ext cx="0" cy="1649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089EDD-0E09-446A-A815-B0BA0E29841F}"/>
              </a:ext>
            </a:extLst>
          </p:cNvPr>
          <p:cNvCxnSpPr>
            <a:cxnSpLocks/>
          </p:cNvCxnSpPr>
          <p:nvPr/>
        </p:nvCxnSpPr>
        <p:spPr>
          <a:xfrm flipV="1">
            <a:off x="2275840" y="3946808"/>
            <a:ext cx="0" cy="1712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0C9E26-70CE-4E0E-AC2C-0726DE281766}"/>
              </a:ext>
            </a:extLst>
          </p:cNvPr>
          <p:cNvCxnSpPr>
            <a:cxnSpLocks/>
          </p:cNvCxnSpPr>
          <p:nvPr/>
        </p:nvCxnSpPr>
        <p:spPr>
          <a:xfrm flipV="1">
            <a:off x="2023425" y="3263429"/>
            <a:ext cx="9337040" cy="55649"/>
          </a:xfrm>
          <a:prstGeom prst="line">
            <a:avLst/>
          </a:prstGeom>
          <a:ln>
            <a:solidFill>
              <a:srgbClr val="74747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65AC92-19BA-40C8-A0B0-4FA0707FEF0E}"/>
              </a:ext>
            </a:extLst>
          </p:cNvPr>
          <p:cNvSpPr txBox="1"/>
          <p:nvPr/>
        </p:nvSpPr>
        <p:spPr>
          <a:xfrm>
            <a:off x="121920" y="4145280"/>
            <a:ext cx="184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52374-9588-462D-95C9-9BAD2AE40EC2}"/>
              </a:ext>
            </a:extLst>
          </p:cNvPr>
          <p:cNvSpPr txBox="1"/>
          <p:nvPr/>
        </p:nvSpPr>
        <p:spPr>
          <a:xfrm>
            <a:off x="74135" y="1604615"/>
            <a:ext cx="18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Path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C09CE49-099C-4AF7-89D1-DB9D0438D5B8}"/>
              </a:ext>
            </a:extLst>
          </p:cNvPr>
          <p:cNvSpPr/>
          <p:nvPr/>
        </p:nvSpPr>
        <p:spPr>
          <a:xfrm>
            <a:off x="3825144" y="721360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B8ABD5-2F4C-4A73-84D2-FEFBB9CE5EC8}"/>
              </a:ext>
            </a:extLst>
          </p:cNvPr>
          <p:cNvSpPr/>
          <p:nvPr/>
        </p:nvSpPr>
        <p:spPr>
          <a:xfrm>
            <a:off x="3098800" y="3789281"/>
            <a:ext cx="1615440" cy="5487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65A5D1-18BE-4632-9464-558726517696}"/>
              </a:ext>
            </a:extLst>
          </p:cNvPr>
          <p:cNvSpPr/>
          <p:nvPr/>
        </p:nvSpPr>
        <p:spPr>
          <a:xfrm>
            <a:off x="6171826" y="3789281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D67973-7198-4880-B8EF-50FB9A1D54D6}"/>
              </a:ext>
            </a:extLst>
          </p:cNvPr>
          <p:cNvSpPr/>
          <p:nvPr/>
        </p:nvSpPr>
        <p:spPr>
          <a:xfrm>
            <a:off x="9012200" y="3789280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A: V2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398166-D77E-439B-9356-FCA072A6C01D}"/>
              </a:ext>
            </a:extLst>
          </p:cNvPr>
          <p:cNvSpPr/>
          <p:nvPr/>
        </p:nvSpPr>
        <p:spPr>
          <a:xfrm>
            <a:off x="9012200" y="4680107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V2’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1CE594-0CDD-40B0-9BE7-5CF9FFFDF1E7}"/>
              </a:ext>
            </a:extLst>
          </p:cNvPr>
          <p:cNvSpPr/>
          <p:nvPr/>
        </p:nvSpPr>
        <p:spPr>
          <a:xfrm>
            <a:off x="6220972" y="472424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 V1’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7F19021-EE12-44E1-839C-C6A263BCAF2D}"/>
              </a:ext>
            </a:extLst>
          </p:cNvPr>
          <p:cNvSpPr/>
          <p:nvPr/>
        </p:nvSpPr>
        <p:spPr>
          <a:xfrm>
            <a:off x="3098800" y="4743282"/>
            <a:ext cx="1615440" cy="548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B: V0’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88B9DA-0C38-4612-9436-3A96D19C319D}"/>
              </a:ext>
            </a:extLst>
          </p:cNvPr>
          <p:cNvCxnSpPr/>
          <p:nvPr/>
        </p:nvCxnSpPr>
        <p:spPr>
          <a:xfrm>
            <a:off x="4937760" y="5163049"/>
            <a:ext cx="99568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B7E347-0C66-47C6-B674-77CCECCF7277}"/>
              </a:ext>
            </a:extLst>
          </p:cNvPr>
          <p:cNvCxnSpPr/>
          <p:nvPr/>
        </p:nvCxnSpPr>
        <p:spPr>
          <a:xfrm>
            <a:off x="4937760" y="5023768"/>
            <a:ext cx="99568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FE2E2E-878D-4A1A-8029-9350D4FEE9AB}"/>
              </a:ext>
            </a:extLst>
          </p:cNvPr>
          <p:cNvCxnSpPr/>
          <p:nvPr/>
        </p:nvCxnSpPr>
        <p:spPr>
          <a:xfrm>
            <a:off x="7945120" y="502376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39399A8-7B15-4A50-979B-A333DF5B8C41}"/>
              </a:ext>
            </a:extLst>
          </p:cNvPr>
          <p:cNvCxnSpPr/>
          <p:nvPr/>
        </p:nvCxnSpPr>
        <p:spPr>
          <a:xfrm>
            <a:off x="7914640" y="4017928"/>
            <a:ext cx="995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172826-0667-4D04-BF05-601D21856CF3}"/>
              </a:ext>
            </a:extLst>
          </p:cNvPr>
          <p:cNvSpPr txBox="1"/>
          <p:nvPr/>
        </p:nvSpPr>
        <p:spPr>
          <a:xfrm>
            <a:off x="4773279" y="3951172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ED79F0-CF8A-445A-9BC0-52E14BAC505A}"/>
              </a:ext>
            </a:extLst>
          </p:cNvPr>
          <p:cNvSpPr txBox="1"/>
          <p:nvPr/>
        </p:nvSpPr>
        <p:spPr>
          <a:xfrm>
            <a:off x="7721977" y="4197683"/>
            <a:ext cx="14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Grad-Aggregates 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80115184-9FAB-4B30-8054-53727D343247}"/>
              </a:ext>
            </a:extLst>
          </p:cNvPr>
          <p:cNvSpPr/>
          <p:nvPr/>
        </p:nvSpPr>
        <p:spPr>
          <a:xfrm>
            <a:off x="6915622" y="736383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4B48925D-C76A-4C43-9C6D-8A500E5D8AD7}"/>
              </a:ext>
            </a:extLst>
          </p:cNvPr>
          <p:cNvSpPr/>
          <p:nvPr/>
        </p:nvSpPr>
        <p:spPr>
          <a:xfrm>
            <a:off x="9700396" y="726226"/>
            <a:ext cx="147416" cy="367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C0065118-35BD-4B50-B79F-371F35A1807F}"/>
              </a:ext>
            </a:extLst>
          </p:cNvPr>
          <p:cNvSpPr txBox="1">
            <a:spLocks/>
          </p:cNvSpPr>
          <p:nvPr/>
        </p:nvSpPr>
        <p:spPr>
          <a:xfrm>
            <a:off x="1364116" y="-154196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2D6"/>
                </a:solidFill>
              </a:rPr>
              <a:t>Synchronous Training Pipeline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B4DF7-B163-4396-9611-3C29F67E70C1}"/>
              </a:ext>
            </a:extLst>
          </p:cNvPr>
          <p:cNvSpPr txBox="1"/>
          <p:nvPr/>
        </p:nvSpPr>
        <p:spPr>
          <a:xfrm>
            <a:off x="3997960" y="45591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A79E5-E09B-449A-BF93-47F58AC8C98A}"/>
              </a:ext>
            </a:extLst>
          </p:cNvPr>
          <p:cNvSpPr txBox="1"/>
          <p:nvPr/>
        </p:nvSpPr>
        <p:spPr>
          <a:xfrm>
            <a:off x="7212228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FE76C7-A9F2-4331-B266-FCB48275D465}"/>
              </a:ext>
            </a:extLst>
          </p:cNvPr>
          <p:cNvSpPr txBox="1"/>
          <p:nvPr/>
        </p:nvSpPr>
        <p:spPr>
          <a:xfrm>
            <a:off x="10066252" y="460652"/>
            <a:ext cx="11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AA8F96-FA61-4D01-9F66-CAEAD53CA2EE}"/>
              </a:ext>
            </a:extLst>
          </p:cNvPr>
          <p:cNvSpPr/>
          <p:nvPr/>
        </p:nvSpPr>
        <p:spPr>
          <a:xfrm>
            <a:off x="2867487" y="3586579"/>
            <a:ext cx="5077630" cy="9291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10B1721-7B71-499C-8E34-FBF24DECBCC1}"/>
              </a:ext>
            </a:extLst>
          </p:cNvPr>
          <p:cNvSpPr/>
          <p:nvPr/>
        </p:nvSpPr>
        <p:spPr>
          <a:xfrm>
            <a:off x="2945676" y="4635088"/>
            <a:ext cx="4979847" cy="78718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7D9F3-58CE-47CC-B61B-F332E95E83E1}"/>
              </a:ext>
            </a:extLst>
          </p:cNvPr>
          <p:cNvSpPr txBox="1"/>
          <p:nvPr/>
        </p:nvSpPr>
        <p:spPr>
          <a:xfrm>
            <a:off x="4566362" y="5416072"/>
            <a:ext cx="234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Parallel Compute Gradient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7C79B7-30FC-48C1-8319-2AE59EEE126D}"/>
              </a:ext>
            </a:extLst>
          </p:cNvPr>
          <p:cNvCxnSpPr/>
          <p:nvPr/>
        </p:nvCxnSpPr>
        <p:spPr>
          <a:xfrm>
            <a:off x="4908462" y="4011872"/>
            <a:ext cx="99568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38D4BA5-2B05-49D9-B46A-28987EDF8448}"/>
              </a:ext>
            </a:extLst>
          </p:cNvPr>
          <p:cNvCxnSpPr/>
          <p:nvPr/>
        </p:nvCxnSpPr>
        <p:spPr>
          <a:xfrm>
            <a:off x="4908462" y="3872591"/>
            <a:ext cx="99568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6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505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Experiment</a:t>
            </a:r>
            <a:r>
              <a:rPr lang="en-US" sz="4000" dirty="0">
                <a:solidFill>
                  <a:srgbClr val="FF0000"/>
                </a:solidFill>
              </a:rPr>
              <a:t> Optimization Overlapping Gradient Backpropagation</a:t>
            </a:r>
            <a:endParaRPr lang="en-US" sz="4000" b="1" dirty="0">
              <a:solidFill>
                <a:srgbClr val="0052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FD9D-CBCB-4B33-BA60-6F3B448A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931333"/>
            <a:ext cx="10937240" cy="574363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7CEE9-2736-4508-8DDE-EAFCE5FB38CF}"/>
              </a:ext>
            </a:extLst>
          </p:cNvPr>
          <p:cNvSpPr/>
          <p:nvPr/>
        </p:nvSpPr>
        <p:spPr>
          <a:xfrm>
            <a:off x="568960" y="4277360"/>
            <a:ext cx="9144000" cy="396240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82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505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Experiment</a:t>
            </a:r>
            <a:r>
              <a:rPr lang="en-US" sz="4000" dirty="0">
                <a:solidFill>
                  <a:srgbClr val="FF0000"/>
                </a:solidFill>
              </a:rPr>
              <a:t> Optimization Overlapping Gradient Backpropagation</a:t>
            </a:r>
            <a:endParaRPr lang="en-US" sz="4000" b="1" dirty="0">
              <a:solidFill>
                <a:srgbClr val="0052D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E3910-5A5A-4B2A-AF4F-508AD8BB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54" y="1229792"/>
            <a:ext cx="8175691" cy="50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97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505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Experiment</a:t>
            </a:r>
            <a:r>
              <a:rPr lang="en-US" sz="4000" dirty="0">
                <a:solidFill>
                  <a:srgbClr val="FF0000"/>
                </a:solidFill>
              </a:rPr>
              <a:t> Optimization Overlapping Gradient Backpropagation</a:t>
            </a:r>
            <a:endParaRPr lang="en-US" sz="4000" b="1" dirty="0">
              <a:solidFill>
                <a:srgbClr val="0052D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82D69-1E81-4235-A26C-C9DF49EC4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7"/>
          <a:stretch/>
        </p:blipFill>
        <p:spPr>
          <a:xfrm>
            <a:off x="2044087" y="1496971"/>
            <a:ext cx="7750153" cy="46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1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FA642E-87EB-4769-9283-801F9744033D}"/>
              </a:ext>
            </a:extLst>
          </p:cNvPr>
          <p:cNvSpPr txBox="1">
            <a:spLocks/>
          </p:cNvSpPr>
          <p:nvPr/>
        </p:nvSpPr>
        <p:spPr>
          <a:xfrm>
            <a:off x="0" y="103665"/>
            <a:ext cx="12192000" cy="505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</a:rPr>
              <a:t>Experiment</a:t>
            </a:r>
            <a:r>
              <a:rPr lang="en-US" sz="4000" dirty="0">
                <a:solidFill>
                  <a:srgbClr val="FF0000"/>
                </a:solidFill>
              </a:rPr>
              <a:t> Optimization Overlapping Gradient Backpropagation</a:t>
            </a:r>
            <a:endParaRPr lang="en-US" sz="4000" b="1" dirty="0">
              <a:solidFill>
                <a:srgbClr val="0052D6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DD66756-329F-456E-9542-1C6484C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55"/>
          <a:stretch/>
        </p:blipFill>
        <p:spPr>
          <a:xfrm>
            <a:off x="1773320" y="1100930"/>
            <a:ext cx="8173319" cy="52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30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1952292" y="3180833"/>
            <a:ext cx="8915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 -- Demo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5583406" y="1522732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Calibri" panose="020F0502020204030204"/>
              </a:rPr>
              <a:t>5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57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31B7-3EFF-4A89-BDF7-F38E1883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5718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Computer Vision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8930B-C657-439F-B694-17718E48D6F1}"/>
              </a:ext>
            </a:extLst>
          </p:cNvPr>
          <p:cNvSpPr txBox="1"/>
          <p:nvPr/>
        </p:nvSpPr>
        <p:spPr>
          <a:xfrm>
            <a:off x="473935" y="4473698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21K</a:t>
            </a:r>
            <a:r>
              <a:rPr lang="en-US" dirty="0"/>
              <a:t> Classes 14 M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5A6CE-2CAD-449F-96C6-E7ECE85A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6" y="1059642"/>
            <a:ext cx="3414056" cy="3414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3DC2D-B88C-401C-9FCA-724D07CD4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55" y="1222854"/>
            <a:ext cx="2518754" cy="2780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F39F57-5039-4E62-B397-3EA48C79AD96}"/>
              </a:ext>
            </a:extLst>
          </p:cNvPr>
          <p:cNvSpPr/>
          <p:nvPr/>
        </p:nvSpPr>
        <p:spPr>
          <a:xfrm>
            <a:off x="3258105" y="3284738"/>
            <a:ext cx="195309" cy="14426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3D238-DD8C-497F-BD28-D917546029AB}"/>
              </a:ext>
            </a:extLst>
          </p:cNvPr>
          <p:cNvCxnSpPr>
            <a:stCxn id="8" idx="0"/>
          </p:cNvCxnSpPr>
          <p:nvPr/>
        </p:nvCxnSpPr>
        <p:spPr>
          <a:xfrm flipV="1">
            <a:off x="3355760" y="1222853"/>
            <a:ext cx="3197994" cy="20618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89072D-485B-4972-B012-2A5557B92BD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355760" y="3429000"/>
            <a:ext cx="3197994" cy="57483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EDC62F-0044-4654-8193-E88636382AB2}"/>
              </a:ext>
            </a:extLst>
          </p:cNvPr>
          <p:cNvCxnSpPr>
            <a:cxnSpLocks/>
          </p:cNvCxnSpPr>
          <p:nvPr/>
        </p:nvCxnSpPr>
        <p:spPr>
          <a:xfrm>
            <a:off x="6553754" y="1127464"/>
            <a:ext cx="25187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855DA7-600F-46A4-B479-9F733B8FAA7A}"/>
              </a:ext>
            </a:extLst>
          </p:cNvPr>
          <p:cNvCxnSpPr>
            <a:cxnSpLocks/>
          </p:cNvCxnSpPr>
          <p:nvPr/>
        </p:nvCxnSpPr>
        <p:spPr>
          <a:xfrm flipV="1">
            <a:off x="9214552" y="1222854"/>
            <a:ext cx="0" cy="2780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F83F60-8F1F-49A9-A9F7-E48765B50536}"/>
              </a:ext>
            </a:extLst>
          </p:cNvPr>
          <p:cNvSpPr txBox="1"/>
          <p:nvPr/>
        </p:nvSpPr>
        <p:spPr>
          <a:xfrm>
            <a:off x="7516884" y="805828"/>
            <a:ext cx="18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7CDDE4-9CA2-45ED-BECE-432FA0CA3465}"/>
              </a:ext>
            </a:extLst>
          </p:cNvPr>
          <p:cNvSpPr txBox="1"/>
          <p:nvPr/>
        </p:nvSpPr>
        <p:spPr>
          <a:xfrm rot="5400000">
            <a:off x="8466794" y="3019040"/>
            <a:ext cx="18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43B82-AB0A-44CF-BC4E-400B0623E202}"/>
              </a:ext>
            </a:extLst>
          </p:cNvPr>
          <p:cNvSpPr txBox="1"/>
          <p:nvPr/>
        </p:nvSpPr>
        <p:spPr>
          <a:xfrm>
            <a:off x="4864963" y="4658364"/>
            <a:ext cx="657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</a:t>
            </a:r>
            <a:r>
              <a:rPr lang="en-US" dirty="0">
                <a:solidFill>
                  <a:srgbClr val="FF0000"/>
                </a:solidFill>
              </a:rPr>
              <a:t>Batch-Size Training </a:t>
            </a:r>
            <a:r>
              <a:rPr lang="en-US" dirty="0"/>
              <a:t>Our Model [32, 64, 128, 256, 512, 1024]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9DC6CA-2642-4044-A1A0-FF9F8C85B550}"/>
              </a:ext>
            </a:extLst>
          </p:cNvPr>
          <p:cNvCxnSpPr/>
          <p:nvPr/>
        </p:nvCxnSpPr>
        <p:spPr>
          <a:xfrm>
            <a:off x="8948691" y="5193437"/>
            <a:ext cx="22371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7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A59091-7CC5-41D1-96A9-E6A42BB2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33"/>
            <a:ext cx="10515600" cy="76387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Data Input Pipeline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8C0C2D-A906-4A1A-A359-D906A8CE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73" y="1536250"/>
            <a:ext cx="996172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1A34FF-A1C6-4795-A77B-E61A9ADE217A}"/>
              </a:ext>
            </a:extLst>
          </p:cNvPr>
          <p:cNvSpPr/>
          <p:nvPr/>
        </p:nvSpPr>
        <p:spPr>
          <a:xfrm>
            <a:off x="838200" y="1587887"/>
            <a:ext cx="10918371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Reading data from files in advance: </a:t>
            </a:r>
            <a:r>
              <a:rPr lang="en-US" sz="2400" dirty="0"/>
              <a:t>Time spent reading files, including caching, prefetching, and interleaving.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Data preprocessing: </a:t>
            </a:r>
            <a:r>
              <a:rPr lang="en-US" sz="2400" dirty="0"/>
              <a:t>Time spent on preprocessing ops, such as image decompression.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Enqueuing data to be transferred to device: </a:t>
            </a:r>
            <a:r>
              <a:rPr lang="en-US" sz="2400" dirty="0"/>
              <a:t>Time spent putting data into an infeed queue before transferring the data to the device.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4EC9CF-4774-4484-9E80-B7C300BC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33"/>
            <a:ext cx="10515600" cy="76387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Data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289503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EA4FC2-8D43-438B-A131-0D7AB6E7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06" y="2057978"/>
            <a:ext cx="2944623" cy="37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C2647-39EA-4A2F-B6BE-01F15BC1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99" y="2282784"/>
            <a:ext cx="5654351" cy="332414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C6EB9C86-AF36-407D-B3B7-81E76E3D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6" y="76491"/>
            <a:ext cx="10515600" cy="76387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Data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407838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985</Words>
  <Application>Microsoft Office PowerPoint</Application>
  <PresentationFormat>Widescreen</PresentationFormat>
  <Paragraphs>224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Wingdings</vt:lpstr>
      <vt:lpstr>Office Theme</vt:lpstr>
      <vt:lpstr>PowerPoint Presentation</vt:lpstr>
      <vt:lpstr>Outline </vt:lpstr>
      <vt:lpstr>PowerPoint Presentation</vt:lpstr>
      <vt:lpstr>Why Do We Need Data Parallelism? </vt:lpstr>
      <vt:lpstr>Computer Vision Dataset</vt:lpstr>
      <vt:lpstr>Computer Vision Dataset</vt:lpstr>
      <vt:lpstr>Data Input Pipeline</vt:lpstr>
      <vt:lpstr>Data Input Pipeline</vt:lpstr>
      <vt:lpstr>Data Input Pipeline</vt:lpstr>
      <vt:lpstr>Python Data Generator</vt:lpstr>
      <vt:lpstr>Tensorboard Profile View</vt:lpstr>
      <vt:lpstr>Tensorboard Profile View</vt:lpstr>
      <vt:lpstr>Python Data Generator</vt:lpstr>
      <vt:lpstr>PowerPoint Presentation</vt:lpstr>
      <vt:lpstr>Data Parallelism Input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Inherence from MirroredStrategy()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Parallel and Distributed Training</dc:title>
  <dc:creator>Tran Rick</dc:creator>
  <cp:lastModifiedBy>Tran Rick</cp:lastModifiedBy>
  <cp:revision>31</cp:revision>
  <dcterms:created xsi:type="dcterms:W3CDTF">2021-09-30T11:43:48Z</dcterms:created>
  <dcterms:modified xsi:type="dcterms:W3CDTF">2021-10-01T01:24:47Z</dcterms:modified>
</cp:coreProperties>
</file>